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Lst>
  <p:sldSz cx="9144000" cy="6858000" type="screen4x3"/>
  <p:notesSz cx="6858000" cy="9144000"/>
  <p:defaultTextStyle>
    <a:defPPr>
      <a:defRPr lang="fr-FR"/>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24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E0076B-BF9E-4B43-AEBF-B657637D3F03}" type="datetimeFigureOut">
              <a:rPr lang="fr-FR"/>
              <a:t>08/01/2016</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E307B5-E1D3-4F3A-82C1-D1E12D2D5B62}" type="slidenum">
              <a:rPr lang="fr-FR"/>
              <a:t>‹N°›</a:t>
            </a:fld>
            <a:endParaRPr lang="fr-FR"/>
          </a:p>
        </p:txBody>
      </p:sp>
    </p:spTree>
    <p:extLst>
      <p:ext uri="{BB962C8B-B14F-4D97-AF65-F5344CB8AC3E}">
        <p14:creationId xmlns:p14="http://schemas.microsoft.com/office/powerpoint/2010/main" val="1976224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7E307B5-E1D3-4F3A-82C1-D1E12D2D5B62}" type="slidenum">
              <a:rPr lang="fr-FR"/>
              <a:t>‹N°›</a:t>
            </a:fld>
            <a:endParaRPr lang="fr-FR"/>
          </a:p>
        </p:txBody>
      </p:sp>
    </p:spTree>
    <p:extLst>
      <p:ext uri="{BB962C8B-B14F-4D97-AF65-F5344CB8AC3E}">
        <p14:creationId xmlns:p14="http://schemas.microsoft.com/office/powerpoint/2010/main" val="2628270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7E307B5-E1D3-4F3A-82C1-D1E12D2D5B62}" type="slidenum">
              <a:rPr lang="fr-FR"/>
              <a:t>‹N°›</a:t>
            </a:fld>
            <a:endParaRPr lang="fr-FR"/>
          </a:p>
        </p:txBody>
      </p:sp>
    </p:spTree>
    <p:extLst>
      <p:ext uri="{BB962C8B-B14F-4D97-AF65-F5344CB8AC3E}">
        <p14:creationId xmlns:p14="http://schemas.microsoft.com/office/powerpoint/2010/main" val="635074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7E307B5-E1D3-4F3A-82C1-D1E12D2D5B62}" type="slidenum">
              <a:rPr lang="fr-FR"/>
              <a:t>‹N°›</a:t>
            </a:fld>
            <a:endParaRPr lang="fr-FR"/>
          </a:p>
        </p:txBody>
      </p:sp>
    </p:spTree>
    <p:extLst>
      <p:ext uri="{BB962C8B-B14F-4D97-AF65-F5344CB8AC3E}">
        <p14:creationId xmlns:p14="http://schemas.microsoft.com/office/powerpoint/2010/main" val="2906583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7E307B5-E1D3-4F3A-82C1-D1E12D2D5B62}" type="slidenum">
              <a:rPr lang="fr-FR"/>
              <a:t>‹N°›</a:t>
            </a:fld>
            <a:endParaRPr lang="fr-FR"/>
          </a:p>
        </p:txBody>
      </p:sp>
    </p:spTree>
    <p:extLst>
      <p:ext uri="{BB962C8B-B14F-4D97-AF65-F5344CB8AC3E}">
        <p14:creationId xmlns:p14="http://schemas.microsoft.com/office/powerpoint/2010/main" val="3917115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7E307B5-E1D3-4F3A-82C1-D1E12D2D5B62}" type="slidenum">
              <a:rPr lang="fr-FR"/>
              <a:t>‹N°›</a:t>
            </a:fld>
            <a:endParaRPr lang="fr-FR"/>
          </a:p>
        </p:txBody>
      </p:sp>
    </p:spTree>
    <p:extLst>
      <p:ext uri="{BB962C8B-B14F-4D97-AF65-F5344CB8AC3E}">
        <p14:creationId xmlns:p14="http://schemas.microsoft.com/office/powerpoint/2010/main" val="3114253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7E307B5-E1D3-4F3A-82C1-D1E12D2D5B62}" type="slidenum">
              <a:rPr lang="fr-FR"/>
              <a:t>‹N°›</a:t>
            </a:fld>
            <a:endParaRPr lang="fr-FR"/>
          </a:p>
        </p:txBody>
      </p:sp>
    </p:spTree>
    <p:extLst>
      <p:ext uri="{BB962C8B-B14F-4D97-AF65-F5344CB8AC3E}">
        <p14:creationId xmlns:p14="http://schemas.microsoft.com/office/powerpoint/2010/main" val="1305961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7E307B5-E1D3-4F3A-82C1-D1E12D2D5B62}" type="slidenum">
              <a:rPr lang="fr-FR"/>
              <a:t>‹N°›</a:t>
            </a:fld>
            <a:endParaRPr lang="fr-FR"/>
          </a:p>
        </p:txBody>
      </p:sp>
    </p:spTree>
    <p:extLst>
      <p:ext uri="{BB962C8B-B14F-4D97-AF65-F5344CB8AC3E}">
        <p14:creationId xmlns:p14="http://schemas.microsoft.com/office/powerpoint/2010/main" val="3556919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7E307B5-E1D3-4F3A-82C1-D1E12D2D5B62}" type="slidenum">
              <a:rPr lang="fr-FR"/>
              <a:t>‹N°›</a:t>
            </a:fld>
            <a:endParaRPr lang="fr-FR"/>
          </a:p>
        </p:txBody>
      </p:sp>
    </p:spTree>
    <p:extLst>
      <p:ext uri="{BB962C8B-B14F-4D97-AF65-F5344CB8AC3E}">
        <p14:creationId xmlns:p14="http://schemas.microsoft.com/office/powerpoint/2010/main" val="1885567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7E307B5-E1D3-4F3A-82C1-D1E12D2D5B62}" type="slidenum">
              <a:rPr lang="fr-FR"/>
              <a:t>‹N°›</a:t>
            </a:fld>
            <a:endParaRPr lang="fr-FR"/>
          </a:p>
        </p:txBody>
      </p:sp>
    </p:spTree>
    <p:extLst>
      <p:ext uri="{BB962C8B-B14F-4D97-AF65-F5344CB8AC3E}">
        <p14:creationId xmlns:p14="http://schemas.microsoft.com/office/powerpoint/2010/main" val="2329912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7E307B5-E1D3-4F3A-82C1-D1E12D2D5B62}" type="slidenum">
              <a:rPr lang="fr-FR"/>
              <a:t>‹N°›</a:t>
            </a:fld>
            <a:endParaRPr lang="fr-FR"/>
          </a:p>
        </p:txBody>
      </p:sp>
    </p:spTree>
    <p:extLst>
      <p:ext uri="{BB962C8B-B14F-4D97-AF65-F5344CB8AC3E}">
        <p14:creationId xmlns:p14="http://schemas.microsoft.com/office/powerpoint/2010/main" val="2961665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7E307B5-E1D3-4F3A-82C1-D1E12D2D5B62}" type="slidenum">
              <a:rPr lang="fr-FR"/>
              <a:t>‹N°›</a:t>
            </a:fld>
            <a:endParaRPr lang="fr-FR"/>
          </a:p>
        </p:txBody>
      </p:sp>
    </p:spTree>
    <p:extLst>
      <p:ext uri="{BB962C8B-B14F-4D97-AF65-F5344CB8AC3E}">
        <p14:creationId xmlns:p14="http://schemas.microsoft.com/office/powerpoint/2010/main" val="2297815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7E307B5-E1D3-4F3A-82C1-D1E12D2D5B62}" type="slidenum">
              <a:rPr lang="fr-FR"/>
              <a:t>‹N°›</a:t>
            </a:fld>
            <a:endParaRPr lang="fr-FR"/>
          </a:p>
        </p:txBody>
      </p:sp>
    </p:spTree>
    <p:extLst>
      <p:ext uri="{BB962C8B-B14F-4D97-AF65-F5344CB8AC3E}">
        <p14:creationId xmlns:p14="http://schemas.microsoft.com/office/powerpoint/2010/main" val="1544719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7E307B5-E1D3-4F3A-82C1-D1E12D2D5B62}" type="slidenum">
              <a:rPr lang="fr-FR"/>
              <a:t>‹N°›</a:t>
            </a:fld>
            <a:endParaRPr lang="fr-FR"/>
          </a:p>
        </p:txBody>
      </p:sp>
    </p:spTree>
    <p:extLst>
      <p:ext uri="{BB962C8B-B14F-4D97-AF65-F5344CB8AC3E}">
        <p14:creationId xmlns:p14="http://schemas.microsoft.com/office/powerpoint/2010/main" val="1181282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p:cNvSpPr>
            <a:spLocks noGrp="1" noChangeArrowheads="1"/>
          </p:cNvSpPr>
          <p:nvPr>
            <p:ph type="sldNum" sz="quarter" idx="12"/>
          </p:nvPr>
        </p:nvSpPr>
        <p:spPr>
          <a:ln/>
        </p:spPr>
        <p:txBody>
          <a:bodyPr/>
          <a:lstStyle>
            <a:lvl1pPr>
              <a:defRPr/>
            </a:lvl1pPr>
          </a:lstStyle>
          <a:p>
            <a:pPr>
              <a:defRPr/>
            </a:pPr>
            <a:fld id="{E8F238CD-ABA4-4835-BFEE-67CCC8D9115C}" type="slidenum">
              <a:rPr lang="fr-FR" altLang="fr-FR"/>
              <a:pPr>
                <a:defRPr/>
              </a:pPr>
              <a:t>‹N°›</a:t>
            </a:fld>
            <a:endParaRPr lang="fr-FR" altLang="fr-FR"/>
          </a:p>
        </p:txBody>
      </p:sp>
    </p:spTree>
    <p:extLst>
      <p:ext uri="{BB962C8B-B14F-4D97-AF65-F5344CB8AC3E}">
        <p14:creationId xmlns:p14="http://schemas.microsoft.com/office/powerpoint/2010/main" val="2595677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p:cNvSpPr>
            <a:spLocks noGrp="1" noChangeArrowheads="1"/>
          </p:cNvSpPr>
          <p:nvPr>
            <p:ph type="sldNum" sz="quarter" idx="12"/>
          </p:nvPr>
        </p:nvSpPr>
        <p:spPr>
          <a:ln/>
        </p:spPr>
        <p:txBody>
          <a:bodyPr/>
          <a:lstStyle>
            <a:lvl1pPr>
              <a:defRPr/>
            </a:lvl1pPr>
          </a:lstStyle>
          <a:p>
            <a:pPr>
              <a:defRPr/>
            </a:pPr>
            <a:fld id="{A4DF1A3B-DBD6-495C-B0FA-5B70A23BF8A1}" type="slidenum">
              <a:rPr lang="fr-FR" altLang="fr-FR"/>
              <a:pPr>
                <a:defRPr/>
              </a:pPr>
              <a:t>‹N°›</a:t>
            </a:fld>
            <a:endParaRPr lang="fr-FR" altLang="fr-FR"/>
          </a:p>
        </p:txBody>
      </p:sp>
    </p:spTree>
    <p:extLst>
      <p:ext uri="{BB962C8B-B14F-4D97-AF65-F5344CB8AC3E}">
        <p14:creationId xmlns:p14="http://schemas.microsoft.com/office/powerpoint/2010/main" val="3016119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p:cNvSpPr>
            <a:spLocks noGrp="1" noChangeArrowheads="1"/>
          </p:cNvSpPr>
          <p:nvPr>
            <p:ph type="sldNum" sz="quarter" idx="12"/>
          </p:nvPr>
        </p:nvSpPr>
        <p:spPr>
          <a:ln/>
        </p:spPr>
        <p:txBody>
          <a:bodyPr/>
          <a:lstStyle>
            <a:lvl1pPr>
              <a:defRPr/>
            </a:lvl1pPr>
          </a:lstStyle>
          <a:p>
            <a:pPr>
              <a:defRPr/>
            </a:pPr>
            <a:fld id="{659C1448-E571-4D0B-832B-44AEC4020B45}" type="slidenum">
              <a:rPr lang="fr-FR" altLang="fr-FR"/>
              <a:pPr>
                <a:defRPr/>
              </a:pPr>
              <a:t>‹N°›</a:t>
            </a:fld>
            <a:endParaRPr lang="fr-FR" altLang="fr-FR"/>
          </a:p>
        </p:txBody>
      </p:sp>
    </p:spTree>
    <p:extLst>
      <p:ext uri="{BB962C8B-B14F-4D97-AF65-F5344CB8AC3E}">
        <p14:creationId xmlns:p14="http://schemas.microsoft.com/office/powerpoint/2010/main" val="1828217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Modifiez le style du titre</a:t>
            </a:r>
            <a:endParaRPr lang="fr-FR"/>
          </a:p>
        </p:txBody>
      </p:sp>
      <p:sp>
        <p:nvSpPr>
          <p:cNvPr id="3" name="Espace réservé du texte 2"/>
          <p:cNvSpPr>
            <a:spLocks noGrp="1"/>
          </p:cNvSpPr>
          <p:nvPr>
            <p:ph type="body" sz="half" idx="1"/>
          </p:nvPr>
        </p:nvSpPr>
        <p:spPr>
          <a:xfrm>
            <a:off x="457200" y="1600200"/>
            <a:ext cx="4038600" cy="45259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600200"/>
            <a:ext cx="4038600" cy="21859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648200" y="3938588"/>
            <a:ext cx="4038600" cy="218757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7"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8" name="Rectangle 6"/>
          <p:cNvSpPr>
            <a:spLocks noGrp="1" noChangeArrowheads="1"/>
          </p:cNvSpPr>
          <p:nvPr>
            <p:ph type="sldNum" sz="quarter" idx="12"/>
          </p:nvPr>
        </p:nvSpPr>
        <p:spPr>
          <a:ln/>
        </p:spPr>
        <p:txBody>
          <a:bodyPr/>
          <a:lstStyle>
            <a:lvl1pPr>
              <a:defRPr/>
            </a:lvl1pPr>
          </a:lstStyle>
          <a:p>
            <a:pPr>
              <a:defRPr/>
            </a:pPr>
            <a:fld id="{C468B19E-73B8-4CBF-83EF-AF233BE8B9E3}" type="slidenum">
              <a:rPr lang="fr-FR" altLang="fr-FR"/>
              <a:pPr>
                <a:defRPr/>
              </a:pPr>
              <a:t>‹N°›</a:t>
            </a:fld>
            <a:endParaRPr lang="fr-FR" altLang="fr-FR"/>
          </a:p>
        </p:txBody>
      </p:sp>
    </p:spTree>
    <p:extLst>
      <p:ext uri="{BB962C8B-B14F-4D97-AF65-F5344CB8AC3E}">
        <p14:creationId xmlns:p14="http://schemas.microsoft.com/office/powerpoint/2010/main" val="185561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Modifiez le style du titre</a:t>
            </a:r>
            <a:endParaRPr lang="fr-FR"/>
          </a:p>
        </p:txBody>
      </p:sp>
      <p:sp>
        <p:nvSpPr>
          <p:cNvPr id="3" name="Espace réservé du texte 2"/>
          <p:cNvSpPr>
            <a:spLocks noGrp="1"/>
          </p:cNvSpPr>
          <p:nvPr>
            <p:ph type="body" sz="half" idx="1"/>
          </p:nvPr>
        </p:nvSpPr>
        <p:spPr>
          <a:xfrm>
            <a:off x="457200" y="1600200"/>
            <a:ext cx="4038600" cy="45259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6"/>
          <p:cNvSpPr>
            <a:spLocks noGrp="1" noChangeArrowheads="1"/>
          </p:cNvSpPr>
          <p:nvPr>
            <p:ph type="sldNum" sz="quarter" idx="12"/>
          </p:nvPr>
        </p:nvSpPr>
        <p:spPr>
          <a:ln/>
        </p:spPr>
        <p:txBody>
          <a:bodyPr/>
          <a:lstStyle>
            <a:lvl1pPr>
              <a:defRPr/>
            </a:lvl1pPr>
          </a:lstStyle>
          <a:p>
            <a:pPr>
              <a:defRPr/>
            </a:pPr>
            <a:fld id="{A240301E-86B0-44FF-A7C2-E528E905E7E8}" type="slidenum">
              <a:rPr lang="fr-FR" altLang="fr-FR"/>
              <a:pPr>
                <a:defRPr/>
              </a:pPr>
              <a:t>‹N°›</a:t>
            </a:fld>
            <a:endParaRPr lang="fr-FR" altLang="fr-FR"/>
          </a:p>
        </p:txBody>
      </p:sp>
    </p:spTree>
    <p:extLst>
      <p:ext uri="{BB962C8B-B14F-4D97-AF65-F5344CB8AC3E}">
        <p14:creationId xmlns:p14="http://schemas.microsoft.com/office/powerpoint/2010/main" val="3923334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p:cNvSpPr>
            <a:spLocks noGrp="1" noChangeArrowheads="1"/>
          </p:cNvSpPr>
          <p:nvPr>
            <p:ph type="sldNum" sz="quarter" idx="12"/>
          </p:nvPr>
        </p:nvSpPr>
        <p:spPr>
          <a:ln/>
        </p:spPr>
        <p:txBody>
          <a:bodyPr/>
          <a:lstStyle>
            <a:lvl1pPr>
              <a:defRPr/>
            </a:lvl1pPr>
          </a:lstStyle>
          <a:p>
            <a:pPr>
              <a:defRPr/>
            </a:pPr>
            <a:fld id="{E72C1EA0-F392-4FC0-B2D5-FAA6DB47C7C8}" type="slidenum">
              <a:rPr lang="fr-FR" altLang="fr-FR"/>
              <a:pPr>
                <a:defRPr/>
              </a:pPr>
              <a:t>‹N°›</a:t>
            </a:fld>
            <a:endParaRPr lang="fr-FR" altLang="fr-FR"/>
          </a:p>
        </p:txBody>
      </p:sp>
    </p:spTree>
    <p:extLst>
      <p:ext uri="{BB962C8B-B14F-4D97-AF65-F5344CB8AC3E}">
        <p14:creationId xmlns:p14="http://schemas.microsoft.com/office/powerpoint/2010/main" val="3425375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8"/>
            <a:ext cx="78867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smtClean="0"/>
              <a:t>Modifiez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p:cNvSpPr>
            <a:spLocks noGrp="1" noChangeArrowheads="1"/>
          </p:cNvSpPr>
          <p:nvPr>
            <p:ph type="sldNum" sz="quarter" idx="12"/>
          </p:nvPr>
        </p:nvSpPr>
        <p:spPr>
          <a:ln/>
        </p:spPr>
        <p:txBody>
          <a:bodyPr/>
          <a:lstStyle>
            <a:lvl1pPr>
              <a:defRPr/>
            </a:lvl1pPr>
          </a:lstStyle>
          <a:p>
            <a:pPr>
              <a:defRPr/>
            </a:pPr>
            <a:fld id="{7C9F8EC9-9377-446F-85C2-35E64066467A}" type="slidenum">
              <a:rPr lang="fr-FR" altLang="fr-FR"/>
              <a:pPr>
                <a:defRPr/>
              </a:pPr>
              <a:t>‹N°›</a:t>
            </a:fld>
            <a:endParaRPr lang="fr-FR" altLang="fr-FR"/>
          </a:p>
        </p:txBody>
      </p:sp>
    </p:spTree>
    <p:extLst>
      <p:ext uri="{BB962C8B-B14F-4D97-AF65-F5344CB8AC3E}">
        <p14:creationId xmlns:p14="http://schemas.microsoft.com/office/powerpoint/2010/main" val="1736278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6"/>
          <p:cNvSpPr>
            <a:spLocks noGrp="1" noChangeArrowheads="1"/>
          </p:cNvSpPr>
          <p:nvPr>
            <p:ph type="sldNum" sz="quarter" idx="12"/>
          </p:nvPr>
        </p:nvSpPr>
        <p:spPr>
          <a:ln/>
        </p:spPr>
        <p:txBody>
          <a:bodyPr/>
          <a:lstStyle>
            <a:lvl1pPr>
              <a:defRPr/>
            </a:lvl1pPr>
          </a:lstStyle>
          <a:p>
            <a:pPr>
              <a:defRPr/>
            </a:pPr>
            <a:fld id="{70FBF9E6-6889-4237-8A47-813A11331AFB}" type="slidenum">
              <a:rPr lang="fr-FR" altLang="fr-FR"/>
              <a:pPr>
                <a:defRPr/>
              </a:pPr>
              <a:t>‹N°›</a:t>
            </a:fld>
            <a:endParaRPr lang="fr-FR" altLang="fr-FR"/>
          </a:p>
        </p:txBody>
      </p:sp>
    </p:spTree>
    <p:extLst>
      <p:ext uri="{BB962C8B-B14F-4D97-AF65-F5344CB8AC3E}">
        <p14:creationId xmlns:p14="http://schemas.microsoft.com/office/powerpoint/2010/main" val="1329187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365125"/>
            <a:ext cx="78867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630238" y="2505075"/>
            <a:ext cx="386873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29150" y="2505075"/>
            <a:ext cx="38877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9" name="Rectangle 6"/>
          <p:cNvSpPr>
            <a:spLocks noGrp="1" noChangeArrowheads="1"/>
          </p:cNvSpPr>
          <p:nvPr>
            <p:ph type="sldNum" sz="quarter" idx="12"/>
          </p:nvPr>
        </p:nvSpPr>
        <p:spPr>
          <a:ln/>
        </p:spPr>
        <p:txBody>
          <a:bodyPr/>
          <a:lstStyle>
            <a:lvl1pPr>
              <a:defRPr/>
            </a:lvl1pPr>
          </a:lstStyle>
          <a:p>
            <a:pPr>
              <a:defRPr/>
            </a:pPr>
            <a:fld id="{87BEA777-C2F0-4A6E-9625-FD0980D793AC}" type="slidenum">
              <a:rPr lang="fr-FR" altLang="fr-FR"/>
              <a:pPr>
                <a:defRPr/>
              </a:pPr>
              <a:t>‹N°›</a:t>
            </a:fld>
            <a:endParaRPr lang="fr-FR" altLang="fr-FR"/>
          </a:p>
        </p:txBody>
      </p:sp>
    </p:spTree>
    <p:extLst>
      <p:ext uri="{BB962C8B-B14F-4D97-AF65-F5344CB8AC3E}">
        <p14:creationId xmlns:p14="http://schemas.microsoft.com/office/powerpoint/2010/main" val="493412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5" name="Rectangle 6"/>
          <p:cNvSpPr>
            <a:spLocks noGrp="1" noChangeArrowheads="1"/>
          </p:cNvSpPr>
          <p:nvPr>
            <p:ph type="sldNum" sz="quarter" idx="12"/>
          </p:nvPr>
        </p:nvSpPr>
        <p:spPr>
          <a:ln/>
        </p:spPr>
        <p:txBody>
          <a:bodyPr/>
          <a:lstStyle>
            <a:lvl1pPr>
              <a:defRPr/>
            </a:lvl1pPr>
          </a:lstStyle>
          <a:p>
            <a:pPr>
              <a:defRPr/>
            </a:pPr>
            <a:fld id="{E8EE645B-BFB4-47B2-A1C6-13A5F143B480}" type="slidenum">
              <a:rPr lang="fr-FR" altLang="fr-FR"/>
              <a:pPr>
                <a:defRPr/>
              </a:pPr>
              <a:t>‹N°›</a:t>
            </a:fld>
            <a:endParaRPr lang="fr-FR" altLang="fr-FR"/>
          </a:p>
        </p:txBody>
      </p:sp>
    </p:spTree>
    <p:extLst>
      <p:ext uri="{BB962C8B-B14F-4D97-AF65-F5344CB8AC3E}">
        <p14:creationId xmlns:p14="http://schemas.microsoft.com/office/powerpoint/2010/main" val="1967449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4" name="Rectangle 6"/>
          <p:cNvSpPr>
            <a:spLocks noGrp="1" noChangeArrowheads="1"/>
          </p:cNvSpPr>
          <p:nvPr>
            <p:ph type="sldNum" sz="quarter" idx="12"/>
          </p:nvPr>
        </p:nvSpPr>
        <p:spPr>
          <a:ln/>
        </p:spPr>
        <p:txBody>
          <a:bodyPr/>
          <a:lstStyle>
            <a:lvl1pPr>
              <a:defRPr/>
            </a:lvl1pPr>
          </a:lstStyle>
          <a:p>
            <a:pPr>
              <a:defRPr/>
            </a:pPr>
            <a:fld id="{419169B1-EBCB-4A25-95BD-9BD54C8F1017}" type="slidenum">
              <a:rPr lang="fr-FR" altLang="fr-FR"/>
              <a:pPr>
                <a:defRPr/>
              </a:pPr>
              <a:t>‹N°›</a:t>
            </a:fld>
            <a:endParaRPr lang="fr-FR" altLang="fr-FR"/>
          </a:p>
        </p:txBody>
      </p:sp>
    </p:spTree>
    <p:extLst>
      <p:ext uri="{BB962C8B-B14F-4D97-AF65-F5344CB8AC3E}">
        <p14:creationId xmlns:p14="http://schemas.microsoft.com/office/powerpoint/2010/main" val="3105889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6"/>
          <p:cNvSpPr>
            <a:spLocks noGrp="1" noChangeArrowheads="1"/>
          </p:cNvSpPr>
          <p:nvPr>
            <p:ph type="sldNum" sz="quarter" idx="12"/>
          </p:nvPr>
        </p:nvSpPr>
        <p:spPr>
          <a:ln/>
        </p:spPr>
        <p:txBody>
          <a:bodyPr/>
          <a:lstStyle>
            <a:lvl1pPr>
              <a:defRPr/>
            </a:lvl1pPr>
          </a:lstStyle>
          <a:p>
            <a:pPr>
              <a:defRPr/>
            </a:pPr>
            <a:fld id="{1B94F779-C08E-498C-8FB4-C2F884B428F8}" type="slidenum">
              <a:rPr lang="fr-FR" altLang="fr-FR"/>
              <a:pPr>
                <a:defRPr/>
              </a:pPr>
              <a:t>‹N°›</a:t>
            </a:fld>
            <a:endParaRPr lang="fr-FR" altLang="fr-FR"/>
          </a:p>
        </p:txBody>
      </p:sp>
    </p:spTree>
    <p:extLst>
      <p:ext uri="{BB962C8B-B14F-4D97-AF65-F5344CB8AC3E}">
        <p14:creationId xmlns:p14="http://schemas.microsoft.com/office/powerpoint/2010/main" val="2750490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6"/>
          <p:cNvSpPr>
            <a:spLocks noGrp="1" noChangeArrowheads="1"/>
          </p:cNvSpPr>
          <p:nvPr>
            <p:ph type="sldNum" sz="quarter" idx="12"/>
          </p:nvPr>
        </p:nvSpPr>
        <p:spPr>
          <a:ln/>
        </p:spPr>
        <p:txBody>
          <a:bodyPr/>
          <a:lstStyle>
            <a:lvl1pPr>
              <a:defRPr/>
            </a:lvl1pPr>
          </a:lstStyle>
          <a:p>
            <a:pPr>
              <a:defRPr/>
            </a:pPr>
            <a:fld id="{ECDF05FF-0FE8-4783-BEFA-5541570268A7}" type="slidenum">
              <a:rPr lang="fr-FR" altLang="fr-FR"/>
              <a:pPr>
                <a:defRPr/>
              </a:pPr>
              <a:t>‹N°›</a:t>
            </a:fld>
            <a:endParaRPr lang="fr-FR" altLang="fr-FR"/>
          </a:p>
        </p:txBody>
      </p:sp>
    </p:spTree>
    <p:extLst>
      <p:ext uri="{BB962C8B-B14F-4D97-AF65-F5344CB8AC3E}">
        <p14:creationId xmlns:p14="http://schemas.microsoft.com/office/powerpoint/2010/main" val="3524999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ltLang="fr-FR"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smtClean="0"/>
              <a:t>Click to edit Master text styles</a:t>
            </a:r>
          </a:p>
          <a:p>
            <a:pPr lvl="1"/>
            <a:r>
              <a:rPr lang="fr-FR" altLang="fr-FR" smtClean="0"/>
              <a:t>Second level</a:t>
            </a:r>
          </a:p>
          <a:p>
            <a:pPr lvl="2"/>
            <a:r>
              <a:rPr lang="fr-FR" altLang="fr-FR" smtClean="0"/>
              <a:t>Third level</a:t>
            </a:r>
          </a:p>
          <a:p>
            <a:pPr lvl="3"/>
            <a:r>
              <a:rPr lang="fr-FR" altLang="fr-FR" smtClean="0"/>
              <a:t>Fourth level</a:t>
            </a:r>
          </a:p>
          <a:p>
            <a:pPr lvl="4"/>
            <a:r>
              <a:rPr lang="fr-FR" altLang="fr-FR"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fr-FR" altLang="fr-F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fr-FR" altLang="fr-F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EA6378CE-CF40-4F0B-B03C-B38CA09720CD}"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8" Type="http://schemas.openxmlformats.org/officeDocument/2006/relationships/hyperlink" Target="http://fr.wikipedia.org/wiki/D%C3%A9partement_de_l'Is%C3%A8re" TargetMode="External"/><Relationship Id="rId13" Type="http://schemas.openxmlformats.org/officeDocument/2006/relationships/hyperlink" Target="http://fr.wikipedia.org/wiki/Mont-de-Lans" TargetMode="External"/><Relationship Id="rId3" Type="http://schemas.openxmlformats.org/officeDocument/2006/relationships/image" Target="../media/image3.png"/><Relationship Id="rId7" Type="http://schemas.openxmlformats.org/officeDocument/2006/relationships/hyperlink" Target="http://fr.wikipedia.org/wiki/Oisans" TargetMode="External"/><Relationship Id="rId12" Type="http://schemas.openxmlformats.org/officeDocument/2006/relationships/hyperlink" Target="http://fr.wikipedia.org/wiki/Venosc"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fr.wikipedia.org/wiki/Station_de_ski" TargetMode="External"/><Relationship Id="rId11" Type="http://schemas.openxmlformats.org/officeDocument/2006/relationships/hyperlink" Target="http://fr.wikipedia.org/wiki/Chamonix" TargetMode="External"/><Relationship Id="rId5" Type="http://schemas.openxmlformats.org/officeDocument/2006/relationships/image" Target="../media/image5.png"/><Relationship Id="rId10" Type="http://schemas.openxmlformats.org/officeDocument/2006/relationships/hyperlink" Target="http://fr.wikipedia.org/wiki/Glaciers" TargetMode="External"/><Relationship Id="rId4" Type="http://schemas.openxmlformats.org/officeDocument/2006/relationships/image" Target="../media/image4.png"/><Relationship Id="rId9" Type="http://schemas.openxmlformats.org/officeDocument/2006/relationships/hyperlink" Target="http://fr.wikipedia.org/wiki/Funiculair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57808" y="452511"/>
            <a:ext cx="7772400" cy="2592388"/>
          </a:xfrm>
          <a:extLst/>
        </p:spPr>
        <p:txBody>
          <a:bodyPr anchor="ctr"/>
          <a:lstStyle/>
          <a:p>
            <a:pPr eaLnBrk="1" hangingPunct="1">
              <a:defRPr/>
            </a:pPr>
            <a:r>
              <a:rPr lang="fr-FR" sz="4400" b="1" dirty="0" smtClean="0">
                <a:solidFill>
                  <a:srgbClr val="00B0F0"/>
                </a:solidFill>
                <a:effectLst>
                  <a:reflection blurRad="6350" stA="53000" endA="300" endPos="35500" dir="5400000" sy="-90000" algn="bl"/>
                </a:effectLst>
              </a:rPr>
              <a:t>Séjour</a:t>
            </a:r>
            <a:r>
              <a:rPr lang="fr-FR" sz="4400" dirty="0" smtClean="0">
                <a:solidFill>
                  <a:srgbClr val="00B0F0"/>
                </a:solidFill>
              </a:rPr>
              <a:t/>
            </a:r>
            <a:br>
              <a:rPr lang="fr-FR" sz="4400" dirty="0" smtClean="0">
                <a:solidFill>
                  <a:srgbClr val="00B0F0"/>
                </a:solidFill>
              </a:rPr>
            </a:br>
            <a:r>
              <a:rPr lang="fr-FR" sz="4400" b="1" dirty="0" smtClean="0">
                <a:solidFill>
                  <a:srgbClr val="00B0F0"/>
                </a:solidFill>
                <a:effectLst>
                  <a:reflection blurRad="6350" stA="53000" endA="300" endPos="35500" dir="5400000" sy="-90000" algn="bl"/>
                </a:effectLst>
              </a:rPr>
              <a:t>Aux Deux-Alpes</a:t>
            </a:r>
            <a:endParaRPr lang="fr-FR" sz="4400" dirty="0" smtClean="0">
              <a:solidFill>
                <a:srgbClr val="00B0F0"/>
              </a:solidFill>
            </a:endParaRPr>
          </a:p>
        </p:txBody>
      </p:sp>
      <p:sp>
        <p:nvSpPr>
          <p:cNvPr id="2051" name="Rectangle 3"/>
          <p:cNvSpPr>
            <a:spLocks noGrp="1" noChangeArrowheads="1"/>
          </p:cNvSpPr>
          <p:nvPr>
            <p:ph type="subTitle" idx="1"/>
          </p:nvPr>
        </p:nvSpPr>
        <p:spPr>
          <a:xfrm>
            <a:off x="1443038" y="3357563"/>
            <a:ext cx="6400800" cy="2351087"/>
          </a:xfrm>
        </p:spPr>
        <p:txBody>
          <a:bodyPr/>
          <a:lstStyle/>
          <a:p>
            <a:pPr eaLnBrk="1" hangingPunct="1">
              <a:spcBef>
                <a:spcPts val="0"/>
              </a:spcBef>
              <a:defRPr/>
            </a:pPr>
            <a:r>
              <a:rPr lang="fr-FR" altLang="fr-FR" sz="3200" b="1" dirty="0">
                <a:solidFill>
                  <a:schemeClr val="tx2"/>
                </a:solidFill>
                <a:latin typeface="+mj-lt"/>
                <a:ea typeface="+mj-ea"/>
                <a:cs typeface="+mj-cs"/>
              </a:rPr>
              <a:t>Du</a:t>
            </a:r>
            <a:endParaRPr lang="fr-FR" altLang="fr-FR" sz="3200" b="1" dirty="0">
              <a:solidFill>
                <a:schemeClr val="tx2"/>
              </a:solidFill>
              <a:latin typeface="+mj-lt"/>
              <a:ea typeface="+mj-ea"/>
              <a:cs typeface="+mj-cs"/>
            </a:endParaRPr>
          </a:p>
          <a:p>
            <a:pPr eaLnBrk="1" hangingPunct="1">
              <a:spcBef>
                <a:spcPts val="0"/>
              </a:spcBef>
              <a:defRPr/>
            </a:pPr>
            <a:r>
              <a:rPr lang="fr-FR" altLang="fr-FR" sz="3200" b="1" dirty="0">
                <a:solidFill>
                  <a:schemeClr val="tx2"/>
                </a:solidFill>
                <a:latin typeface="+mj-lt"/>
                <a:ea typeface="+mj-ea"/>
                <a:cs typeface="+mj-cs"/>
              </a:rPr>
              <a:t> Dimanche 13 mars 2016</a:t>
            </a:r>
          </a:p>
          <a:p>
            <a:pPr eaLnBrk="1" hangingPunct="1">
              <a:spcBef>
                <a:spcPts val="0"/>
              </a:spcBef>
              <a:defRPr/>
            </a:pPr>
            <a:r>
              <a:rPr lang="fr-FR" altLang="fr-FR" sz="3200" b="1" dirty="0">
                <a:solidFill>
                  <a:schemeClr val="tx2"/>
                </a:solidFill>
                <a:latin typeface="+mj-lt"/>
                <a:ea typeface="+mj-ea"/>
                <a:cs typeface="+mj-cs"/>
              </a:rPr>
              <a:t>Au</a:t>
            </a:r>
          </a:p>
          <a:p>
            <a:pPr eaLnBrk="1" hangingPunct="1">
              <a:spcBef>
                <a:spcPts val="0"/>
              </a:spcBef>
              <a:defRPr/>
            </a:pPr>
            <a:r>
              <a:rPr lang="fr-FR" altLang="fr-FR" sz="3200" b="1" dirty="0">
                <a:solidFill>
                  <a:schemeClr val="tx2"/>
                </a:solidFill>
                <a:latin typeface="+mj-lt"/>
                <a:ea typeface="+mj-ea"/>
                <a:cs typeface="+mj-cs"/>
              </a:rPr>
              <a:t>Samedi 19 mars 2016</a:t>
            </a:r>
          </a:p>
        </p:txBody>
      </p:sp>
      <p:pic>
        <p:nvPicPr>
          <p:cNvPr id="2052" name="Imag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5825" y="1052513"/>
            <a:ext cx="1579563" cy="139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Imag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313" y="1052513"/>
            <a:ext cx="1582737"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8229600" cy="777875"/>
          </a:xfrm>
        </p:spPr>
        <p:txBody>
          <a:bodyPr/>
          <a:lstStyle/>
          <a:p>
            <a:pPr eaLnBrk="1" hangingPunct="1"/>
            <a:r>
              <a:rPr lang="fr-FR" altLang="fr-FR" sz="4000" b="1" smtClean="0"/>
              <a:t>Quelques précisions</a:t>
            </a:r>
          </a:p>
        </p:txBody>
      </p:sp>
      <p:sp>
        <p:nvSpPr>
          <p:cNvPr id="11267" name="Rectangle 3"/>
          <p:cNvSpPr>
            <a:spLocks noGrp="1" noChangeArrowheads="1"/>
          </p:cNvSpPr>
          <p:nvPr>
            <p:ph type="body" idx="1"/>
          </p:nvPr>
        </p:nvSpPr>
        <p:spPr>
          <a:xfrm>
            <a:off x="468313" y="1268413"/>
            <a:ext cx="8229600" cy="5073650"/>
          </a:xfrm>
        </p:spPr>
        <p:txBody>
          <a:bodyPr/>
          <a:lstStyle/>
          <a:p>
            <a:pPr algn="just" eaLnBrk="1" hangingPunct="1">
              <a:lnSpc>
                <a:spcPct val="80000"/>
              </a:lnSpc>
              <a:buFontTx/>
              <a:buNone/>
            </a:pPr>
            <a:r>
              <a:rPr lang="fr-FR" altLang="fr-FR" sz="1800" smtClean="0"/>
              <a:t>	* Evitez de surcharger vos enfants avec des sacs ou des valises trop encombrants.</a:t>
            </a:r>
          </a:p>
          <a:p>
            <a:pPr algn="just" eaLnBrk="1" hangingPunct="1">
              <a:lnSpc>
                <a:spcPct val="80000"/>
              </a:lnSpc>
              <a:buFontTx/>
              <a:buNone/>
            </a:pPr>
            <a:endParaRPr lang="fr-FR" altLang="fr-FR" sz="1800" smtClean="0"/>
          </a:p>
          <a:p>
            <a:pPr algn="just" eaLnBrk="1" hangingPunct="1">
              <a:lnSpc>
                <a:spcPct val="80000"/>
              </a:lnSpc>
              <a:buFontTx/>
              <a:buNone/>
            </a:pPr>
            <a:r>
              <a:rPr lang="fr-FR" altLang="fr-FR" sz="1800" smtClean="0"/>
              <a:t>	* Ne donnez pas trop d’argent de poche à vos enfants. Nous vous conseillons de le mettre sous enveloppe et de le confier aux enseignants.</a:t>
            </a:r>
          </a:p>
          <a:p>
            <a:pPr algn="just" eaLnBrk="1" hangingPunct="1">
              <a:lnSpc>
                <a:spcPct val="80000"/>
              </a:lnSpc>
              <a:buFontTx/>
              <a:buNone/>
            </a:pPr>
            <a:endParaRPr lang="fr-FR" altLang="fr-FR" sz="1800" smtClean="0"/>
          </a:p>
          <a:p>
            <a:pPr algn="just" eaLnBrk="1" hangingPunct="1">
              <a:lnSpc>
                <a:spcPct val="80000"/>
              </a:lnSpc>
              <a:buFontTx/>
              <a:buNone/>
            </a:pPr>
            <a:r>
              <a:rPr lang="fr-FR" altLang="fr-FR" sz="1800" smtClean="0"/>
              <a:t>	* Donnez la carte d’identité à votre enfant qui pourra la confier aux enseignants. En cas de rapatriement sanitaire par avion, elle est obligatoire.</a:t>
            </a:r>
          </a:p>
          <a:p>
            <a:pPr algn="just" eaLnBrk="1" hangingPunct="1">
              <a:lnSpc>
                <a:spcPct val="80000"/>
              </a:lnSpc>
              <a:buFontTx/>
              <a:buNone/>
            </a:pPr>
            <a:endParaRPr lang="fr-FR" altLang="fr-FR" sz="1800" smtClean="0"/>
          </a:p>
          <a:p>
            <a:pPr algn="just" eaLnBrk="1" hangingPunct="1">
              <a:lnSpc>
                <a:spcPct val="80000"/>
              </a:lnSpc>
              <a:buFontTx/>
              <a:buNone/>
            </a:pPr>
            <a:r>
              <a:rPr lang="fr-FR" altLang="fr-FR" sz="1800" smtClean="0"/>
              <a:t>	* </a:t>
            </a:r>
            <a:r>
              <a:rPr lang="fr-FR" altLang="fr-FR" sz="1800" b="1" smtClean="0"/>
              <a:t>En cas d’accident, votre enfant sera pris en charge par une équipe médicale qui décidera de son rapatriement si nécessaire.</a:t>
            </a:r>
          </a:p>
          <a:p>
            <a:pPr algn="just" eaLnBrk="1" hangingPunct="1">
              <a:lnSpc>
                <a:spcPct val="80000"/>
              </a:lnSpc>
              <a:buFontTx/>
              <a:buNone/>
            </a:pPr>
            <a:endParaRPr lang="fr-FR" altLang="fr-FR" sz="1800" b="1" smtClean="0"/>
          </a:p>
          <a:p>
            <a:pPr algn="just" eaLnBrk="1" hangingPunct="1">
              <a:lnSpc>
                <a:spcPct val="80000"/>
              </a:lnSpc>
              <a:buFontTx/>
              <a:buNone/>
            </a:pPr>
            <a:r>
              <a:rPr lang="fr-FR" altLang="fr-FR" sz="1800" smtClean="0"/>
              <a:t>	* </a:t>
            </a:r>
            <a:r>
              <a:rPr lang="fr-FR" altLang="fr-FR" sz="1800" b="1" smtClean="0"/>
              <a:t>Tous les frais médicaux restants à votre charge seront réglés par l’association et devront être remboursés dès le retour de votre enfant.</a:t>
            </a:r>
          </a:p>
          <a:p>
            <a:pPr algn="just" eaLnBrk="1" hangingPunct="1">
              <a:lnSpc>
                <a:spcPct val="80000"/>
              </a:lnSpc>
              <a:buFontTx/>
              <a:buNone/>
            </a:pPr>
            <a:endParaRPr lang="fr-FR" altLang="fr-FR" sz="1800" b="1" smtClean="0"/>
          </a:p>
          <a:p>
            <a:pPr algn="just" eaLnBrk="1" hangingPunct="1">
              <a:lnSpc>
                <a:spcPct val="80000"/>
              </a:lnSpc>
              <a:buFontTx/>
              <a:buNone/>
            </a:pPr>
            <a:r>
              <a:rPr lang="fr-FR" altLang="fr-FR" sz="1800" smtClean="0"/>
              <a:t>	* </a:t>
            </a:r>
            <a:r>
              <a:rPr lang="fr-FR" altLang="fr-FR" sz="1800" b="1" smtClean="0"/>
              <a:t>Votre enfant est responsable de son téléphone portable ou tout autre objet de valeur. Nous ne serions être tenus pour responsable en cas de perte, casse ou vol.</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p:cNvSpPr>
            <a:spLocks noGrp="1"/>
          </p:cNvSpPr>
          <p:nvPr>
            <p:ph type="title"/>
          </p:nvPr>
        </p:nvSpPr>
        <p:spPr>
          <a:xfrm>
            <a:off x="3162300" y="260350"/>
            <a:ext cx="2819400" cy="635000"/>
          </a:xfrm>
        </p:spPr>
        <p:txBody>
          <a:bodyPr/>
          <a:lstStyle/>
          <a:p>
            <a:pPr eaLnBrk="1" hangingPunct="1"/>
            <a:r>
              <a:rPr lang="fr-FR" altLang="fr-FR" sz="4000" smtClean="0"/>
              <a:t>Bagages</a:t>
            </a:r>
          </a:p>
        </p:txBody>
      </p:sp>
      <p:sp>
        <p:nvSpPr>
          <p:cNvPr id="12291" name="Espace réservé du contenu 2"/>
          <p:cNvSpPr>
            <a:spLocks noGrp="1"/>
          </p:cNvSpPr>
          <p:nvPr>
            <p:ph idx="1"/>
          </p:nvPr>
        </p:nvSpPr>
        <p:spPr>
          <a:xfrm>
            <a:off x="457200" y="895350"/>
            <a:ext cx="8229600" cy="5803900"/>
          </a:xfrm>
        </p:spPr>
        <p:txBody>
          <a:bodyPr/>
          <a:lstStyle/>
          <a:p>
            <a:pPr marL="0" indent="0" eaLnBrk="1" hangingPunct="1">
              <a:buFontTx/>
              <a:buNone/>
            </a:pPr>
            <a:r>
              <a:rPr lang="fr-FR" altLang="fr-FR" sz="1400" smtClean="0"/>
              <a:t>Ce trousseau n’est qu’un strict minimum et il vous appartient de le modifier en fonction de votre enfant. Néanmoins, certains éléments de cette liste sont indispensables en ce qui concerne la pratique du ski.</a:t>
            </a:r>
          </a:p>
          <a:p>
            <a:pPr lvl="1" eaLnBrk="1" hangingPunct="1">
              <a:buFont typeface="Wingdings" panose="05000000000000000000" pitchFamily="2" charset="2"/>
              <a:buChar char="Ø"/>
            </a:pPr>
            <a:r>
              <a:rPr lang="fr-FR" altLang="fr-FR" sz="1400" smtClean="0"/>
              <a:t>1 paire de chaussons.</a:t>
            </a:r>
          </a:p>
          <a:p>
            <a:pPr lvl="1" eaLnBrk="1" hangingPunct="1">
              <a:buFont typeface="Wingdings" panose="05000000000000000000" pitchFamily="2" charset="2"/>
              <a:buChar char="Ø"/>
            </a:pPr>
            <a:r>
              <a:rPr lang="fr-FR" altLang="fr-FR" sz="1400" smtClean="0"/>
              <a:t>1 paire de chaussures de montagne (raquettes)</a:t>
            </a:r>
          </a:p>
          <a:p>
            <a:pPr lvl="1" eaLnBrk="1" hangingPunct="1">
              <a:buFont typeface="Wingdings" panose="05000000000000000000" pitchFamily="2" charset="2"/>
              <a:buChar char="Ø"/>
            </a:pPr>
            <a:r>
              <a:rPr lang="fr-FR" altLang="fr-FR" sz="1400" smtClean="0"/>
              <a:t>5 paires de chaussettes pour la pratique du ski.</a:t>
            </a:r>
          </a:p>
          <a:p>
            <a:pPr lvl="1" eaLnBrk="1" hangingPunct="1">
              <a:buFont typeface="Wingdings" panose="05000000000000000000" pitchFamily="2" charset="2"/>
              <a:buChar char="Ø"/>
            </a:pPr>
            <a:r>
              <a:rPr lang="fr-FR" altLang="fr-FR" sz="1400" smtClean="0"/>
              <a:t>2 paires de chaussettes épaisses.</a:t>
            </a:r>
          </a:p>
          <a:p>
            <a:pPr lvl="1" eaLnBrk="1" hangingPunct="1">
              <a:buFont typeface="Wingdings" panose="05000000000000000000" pitchFamily="2" charset="2"/>
              <a:buChar char="Ø"/>
            </a:pPr>
            <a:r>
              <a:rPr lang="fr-FR" altLang="fr-FR" sz="1400" smtClean="0"/>
              <a:t>2 gros pull-over ou plusieurs sweat-shirts ou polaires pour la pratique du ski.</a:t>
            </a:r>
          </a:p>
          <a:p>
            <a:pPr lvl="1" eaLnBrk="1" hangingPunct="1">
              <a:buFont typeface="Wingdings" panose="05000000000000000000" pitchFamily="2" charset="2"/>
              <a:buChar char="Ø"/>
            </a:pPr>
            <a:r>
              <a:rPr lang="fr-FR" altLang="fr-FR" sz="1400" smtClean="0"/>
              <a:t>1 bonne paire de gants de ski (2 paires conseillées: 1 pour le matin et 1 pour l’après-midi).</a:t>
            </a:r>
          </a:p>
          <a:p>
            <a:pPr lvl="1" eaLnBrk="1" hangingPunct="1">
              <a:buFont typeface="Wingdings" panose="05000000000000000000" pitchFamily="2" charset="2"/>
              <a:buChar char="Ø"/>
            </a:pPr>
            <a:r>
              <a:rPr lang="fr-FR" altLang="fr-FR" sz="1400" smtClean="0"/>
              <a:t>1 bonnet et une écharpe ou un passe-montagne.</a:t>
            </a:r>
          </a:p>
          <a:p>
            <a:pPr lvl="1" eaLnBrk="1" hangingPunct="1">
              <a:buFont typeface="Wingdings" panose="05000000000000000000" pitchFamily="2" charset="2"/>
              <a:buChar char="Ø"/>
            </a:pPr>
            <a:r>
              <a:rPr lang="fr-FR" altLang="fr-FR" sz="1400" smtClean="0"/>
              <a:t>1 anorak et un pantalon de ski ou une combinaison (toute culotte de K-WAY ou autre sont formellement interdites).</a:t>
            </a:r>
          </a:p>
          <a:p>
            <a:pPr lvl="1" eaLnBrk="1" hangingPunct="1">
              <a:buFont typeface="Wingdings" panose="05000000000000000000" pitchFamily="2" charset="2"/>
              <a:buChar char="Ø"/>
            </a:pPr>
            <a:r>
              <a:rPr lang="fr-FR" altLang="fr-FR" sz="1400" smtClean="0"/>
              <a:t>1 vêtement d’après-ski (tenue de confort).</a:t>
            </a:r>
          </a:p>
          <a:p>
            <a:pPr lvl="1" eaLnBrk="1" hangingPunct="1">
              <a:buFont typeface="Wingdings" panose="05000000000000000000" pitchFamily="2" charset="2"/>
              <a:buChar char="Ø"/>
            </a:pPr>
            <a:r>
              <a:rPr lang="fr-FR" altLang="fr-FR" sz="1400" smtClean="0"/>
              <a:t>1 pantalon de rechange.</a:t>
            </a:r>
          </a:p>
          <a:p>
            <a:pPr lvl="1" eaLnBrk="1" hangingPunct="1">
              <a:buFont typeface="Wingdings" panose="05000000000000000000" pitchFamily="2" charset="2"/>
              <a:buChar char="Ø"/>
            </a:pPr>
            <a:r>
              <a:rPr lang="fr-FR" altLang="fr-FR" sz="1400" smtClean="0"/>
              <a:t>1 pyjama.</a:t>
            </a:r>
          </a:p>
          <a:p>
            <a:pPr lvl="1" eaLnBrk="1" hangingPunct="1">
              <a:buFont typeface="Wingdings" panose="05000000000000000000" pitchFamily="2" charset="2"/>
              <a:buChar char="Ø"/>
            </a:pPr>
            <a:r>
              <a:rPr lang="fr-FR" altLang="fr-FR" sz="1400" smtClean="0"/>
              <a:t>Sous-vêtements, mouchoirs et nécessaires de toilette. (prévoir un change par jour, votre enfant fera du ski tous les jours).</a:t>
            </a:r>
          </a:p>
          <a:p>
            <a:pPr lvl="1" eaLnBrk="1" hangingPunct="1">
              <a:buFont typeface="Wingdings" panose="05000000000000000000" pitchFamily="2" charset="2"/>
              <a:buChar char="Ø"/>
            </a:pPr>
            <a:r>
              <a:rPr lang="fr-FR" altLang="fr-FR" sz="1400" smtClean="0"/>
              <a:t>1 paire de bonnes lunettes de soleil ou 1 masque de ski (indice UV3 au minimum).</a:t>
            </a:r>
          </a:p>
          <a:p>
            <a:pPr lvl="1" eaLnBrk="1" hangingPunct="1">
              <a:buFont typeface="Wingdings" panose="05000000000000000000" pitchFamily="2" charset="2"/>
              <a:buChar char="Ø"/>
            </a:pPr>
            <a:r>
              <a:rPr lang="fr-FR" altLang="fr-FR" sz="1400" smtClean="0"/>
              <a:t>Crème solaire de bonne qualité (attention à l’indice minimum 30 conseillé voire total).</a:t>
            </a:r>
          </a:p>
          <a:p>
            <a:pPr lvl="1" eaLnBrk="1" hangingPunct="1">
              <a:buFont typeface="Wingdings" panose="05000000000000000000" pitchFamily="2" charset="2"/>
              <a:buChar char="Ø"/>
            </a:pPr>
            <a:r>
              <a:rPr lang="fr-FR" altLang="fr-FR" sz="1400" smtClean="0"/>
              <a:t>1 stick de protection solaire pour les lèvres.</a:t>
            </a:r>
          </a:p>
          <a:p>
            <a:pPr marL="0" indent="0" eaLnBrk="1" hangingPunct="1">
              <a:buFontTx/>
              <a:buNone/>
            </a:pPr>
            <a:endParaRPr lang="fr-FR" altLang="fr-FR" sz="1400" smtClean="0"/>
          </a:p>
          <a:p>
            <a:pPr marL="0" indent="0" eaLnBrk="1" hangingPunct="1">
              <a:buFontTx/>
              <a:buNone/>
            </a:pPr>
            <a:r>
              <a:rPr lang="fr-FR" altLang="fr-FR" sz="1400" smtClean="0"/>
              <a:t>N’oubliez pas……………Limitez les bagages et l’argent de poche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3232811" y="1802544"/>
            <a:ext cx="2286000" cy="1714500"/>
          </a:xfrm>
          <a:prstGeom prst="rect">
            <a:avLst/>
          </a:prstGeom>
        </p:spPr>
      </p:pic>
      <p:pic>
        <p:nvPicPr>
          <p:cNvPr id="4" name="Image 3"/>
          <p:cNvPicPr>
            <a:picLocks noChangeAspect="1"/>
          </p:cNvPicPr>
          <p:nvPr/>
        </p:nvPicPr>
        <p:blipFill>
          <a:blip r:embed="rId4"/>
          <a:stretch>
            <a:fillRect/>
          </a:stretch>
        </p:blipFill>
        <p:spPr>
          <a:xfrm>
            <a:off x="6194673" y="1759694"/>
            <a:ext cx="1800200" cy="1800200"/>
          </a:xfrm>
          <a:prstGeom prst="rect">
            <a:avLst/>
          </a:prstGeom>
        </p:spPr>
      </p:pic>
      <p:pic>
        <p:nvPicPr>
          <p:cNvPr id="5" name="Image 4"/>
          <p:cNvPicPr>
            <a:picLocks noChangeAspect="1"/>
          </p:cNvPicPr>
          <p:nvPr/>
        </p:nvPicPr>
        <p:blipFill>
          <a:blip r:embed="rId5"/>
          <a:stretch>
            <a:fillRect/>
          </a:stretch>
        </p:blipFill>
        <p:spPr>
          <a:xfrm>
            <a:off x="1166681" y="4263826"/>
            <a:ext cx="1796260" cy="1796260"/>
          </a:xfrm>
          <a:prstGeom prst="rect">
            <a:avLst/>
          </a:prstGeom>
        </p:spPr>
      </p:pic>
      <p:pic>
        <p:nvPicPr>
          <p:cNvPr id="6" name="Image 5"/>
          <p:cNvPicPr>
            <a:picLocks noChangeAspect="1"/>
          </p:cNvPicPr>
          <p:nvPr/>
        </p:nvPicPr>
        <p:blipFill>
          <a:blip r:embed="rId6"/>
          <a:stretch>
            <a:fillRect/>
          </a:stretch>
        </p:blipFill>
        <p:spPr>
          <a:xfrm>
            <a:off x="3875482" y="4108110"/>
            <a:ext cx="1800200" cy="1800200"/>
          </a:xfrm>
          <a:prstGeom prst="rect">
            <a:avLst/>
          </a:prstGeom>
        </p:spPr>
      </p:pic>
      <p:sp>
        <p:nvSpPr>
          <p:cNvPr id="8" name="ZoneTexte 7"/>
          <p:cNvSpPr txBox="1"/>
          <p:nvPr/>
        </p:nvSpPr>
        <p:spPr>
          <a:xfrm>
            <a:off x="2215571" y="416146"/>
            <a:ext cx="4320480" cy="707886"/>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fr-FR" sz="4000" dirty="0" smtClean="0">
                <a:solidFill>
                  <a:srgbClr val="0070C0"/>
                </a:solidFill>
              </a:rPr>
              <a:t>LES APRES-SKIS</a:t>
            </a:r>
            <a:endParaRPr lang="fr-FR" sz="4000" dirty="0">
              <a:solidFill>
                <a:srgbClr val="0070C0"/>
              </a:solidFill>
            </a:endParaRPr>
          </a:p>
        </p:txBody>
      </p:sp>
      <p:pic>
        <p:nvPicPr>
          <p:cNvPr id="9" name="Image 8"/>
          <p:cNvPicPr>
            <a:picLocks noChangeAspect="1"/>
          </p:cNvPicPr>
          <p:nvPr/>
        </p:nvPicPr>
        <p:blipFill>
          <a:blip r:embed="rId7"/>
          <a:stretch>
            <a:fillRect/>
          </a:stretch>
        </p:blipFill>
        <p:spPr>
          <a:xfrm>
            <a:off x="6588224" y="4293096"/>
            <a:ext cx="1728192" cy="1728192"/>
          </a:xfrm>
          <a:prstGeom prst="rect">
            <a:avLst/>
          </a:prstGeom>
        </p:spPr>
      </p:pic>
      <p:sp>
        <p:nvSpPr>
          <p:cNvPr id="10" name="ZoneTexte 9"/>
          <p:cNvSpPr txBox="1"/>
          <p:nvPr/>
        </p:nvSpPr>
        <p:spPr>
          <a:xfrm>
            <a:off x="395536" y="1988840"/>
            <a:ext cx="2448272" cy="1200329"/>
          </a:xfrm>
          <a:prstGeom prst="rect">
            <a:avLst/>
          </a:prstGeom>
          <a:noFill/>
        </p:spPr>
        <p:txBody>
          <a:bodyPr wrap="square" rtlCol="0">
            <a:spAutoFit/>
          </a:bodyPr>
          <a:lstStyle/>
          <a:p>
            <a:pPr algn="ctr"/>
            <a:r>
              <a:rPr lang="fr-FR" sz="3600" dirty="0" smtClean="0"/>
              <a:t>MODELES A EVITER</a:t>
            </a:r>
            <a:endParaRPr lang="fr-FR" sz="3600" dirty="0"/>
          </a:p>
        </p:txBody>
      </p:sp>
      <p:sp>
        <p:nvSpPr>
          <p:cNvPr id="11" name="ZoneTexte 10"/>
          <p:cNvSpPr txBox="1"/>
          <p:nvPr/>
        </p:nvSpPr>
        <p:spPr>
          <a:xfrm>
            <a:off x="1705500" y="2013463"/>
            <a:ext cx="6140163" cy="646331"/>
          </a:xfrm>
          <a:prstGeom prst="rect">
            <a:avLst/>
          </a:prstGeom>
          <a:noFill/>
        </p:spPr>
        <p:txBody>
          <a:bodyPr wrap="square" rtlCol="0">
            <a:spAutoFit/>
          </a:bodyPr>
          <a:lstStyle/>
          <a:p>
            <a:pPr algn="ctr"/>
            <a:r>
              <a:rPr lang="fr-FR" sz="3600" dirty="0" smtClean="0"/>
              <a:t>MODELES A PRIVILEGIER</a:t>
            </a:r>
            <a:endParaRPr lang="fr-FR" sz="3600" dirty="0"/>
          </a:p>
        </p:txBody>
      </p:sp>
    </p:spTree>
    <p:extLst>
      <p:ext uri="{BB962C8B-B14F-4D97-AF65-F5344CB8AC3E}">
        <p14:creationId xmlns:p14="http://schemas.microsoft.com/office/powerpoint/2010/main" val="295459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4"/>
                                        </p:tgtEl>
                                        <p:attrNameLst>
                                          <p:attrName>ppt_x</p:attrName>
                                        </p:attrNameLst>
                                      </p:cBhvr>
                                      <p:tavLst>
                                        <p:tav tm="0">
                                          <p:val>
                                            <p:strVal val="ppt_x"/>
                                          </p:val>
                                        </p:tav>
                                        <p:tav tm="100000">
                                          <p:val>
                                            <p:strVal val="ppt_x"/>
                                          </p:val>
                                        </p:tav>
                                      </p:tavLst>
                                    </p:anim>
                                    <p:anim calcmode="lin" valueType="num">
                                      <p:cBhvr additive="base">
                                        <p:cTn id="13" dur="500"/>
                                        <p:tgtEl>
                                          <p:spTgt spid="4"/>
                                        </p:tgtEl>
                                        <p:attrNameLst>
                                          <p:attrName>ppt_y</p:attrName>
                                        </p:attrNameLst>
                                      </p:cBhvr>
                                      <p:tavLst>
                                        <p:tav tm="0">
                                          <p:val>
                                            <p:strVal val="ppt_y"/>
                                          </p:val>
                                        </p:tav>
                                        <p:tav tm="100000">
                                          <p:val>
                                            <p:strVal val="1+ppt_h/2"/>
                                          </p:val>
                                        </p:tav>
                                      </p:tavLst>
                                    </p:anim>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215571" y="416146"/>
            <a:ext cx="4320480" cy="707886"/>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fr-FR" sz="4000" dirty="0" smtClean="0">
                <a:solidFill>
                  <a:srgbClr val="0070C0"/>
                </a:solidFill>
              </a:rPr>
              <a:t>LES MASQUES</a:t>
            </a:r>
            <a:endParaRPr lang="fr-FR" sz="4000" dirty="0">
              <a:solidFill>
                <a:srgbClr val="0070C0"/>
              </a:solidFill>
            </a:endParaRPr>
          </a:p>
        </p:txBody>
      </p:sp>
      <p:pic>
        <p:nvPicPr>
          <p:cNvPr id="3" name="Image 2"/>
          <p:cNvPicPr>
            <a:picLocks noChangeAspect="1"/>
          </p:cNvPicPr>
          <p:nvPr/>
        </p:nvPicPr>
        <p:blipFill>
          <a:blip r:embed="rId3"/>
          <a:stretch>
            <a:fillRect/>
          </a:stretch>
        </p:blipFill>
        <p:spPr>
          <a:xfrm>
            <a:off x="6660232" y="1590100"/>
            <a:ext cx="666750" cy="666750"/>
          </a:xfrm>
          <a:prstGeom prst="rect">
            <a:avLst/>
          </a:prstGeom>
        </p:spPr>
      </p:pic>
      <p:sp>
        <p:nvSpPr>
          <p:cNvPr id="4" name="Rectangle 3"/>
          <p:cNvSpPr/>
          <p:nvPr/>
        </p:nvSpPr>
        <p:spPr>
          <a:xfrm>
            <a:off x="300318" y="1795185"/>
            <a:ext cx="5855858" cy="461665"/>
          </a:xfrm>
          <a:prstGeom prst="rect">
            <a:avLst/>
          </a:prstGeom>
        </p:spPr>
        <p:txBody>
          <a:bodyPr wrap="square">
            <a:spAutoFit/>
          </a:bodyPr>
          <a:lstStyle/>
          <a:p>
            <a:pPr algn="ctr"/>
            <a:r>
              <a:rPr lang="fr-FR" b="1" cap="all" dirty="0">
                <a:solidFill>
                  <a:srgbClr val="434343"/>
                </a:solidFill>
              </a:rPr>
              <a:t>PROTECTION SOLAIRE</a:t>
            </a:r>
            <a:endParaRPr lang="fr-FR" dirty="0">
              <a:solidFill>
                <a:srgbClr val="85817F"/>
              </a:solidFill>
            </a:endParaRPr>
          </a:p>
          <a:p>
            <a:r>
              <a:rPr lang="fr-FR" dirty="0">
                <a:solidFill>
                  <a:srgbClr val="FF0000"/>
                </a:solidFill>
              </a:rPr>
              <a:t>S3 pour ensoleillement avec protection infrarouge </a:t>
            </a:r>
            <a:r>
              <a:rPr lang="fr-FR" dirty="0">
                <a:solidFill>
                  <a:srgbClr val="85817F"/>
                </a:solidFill>
              </a:rPr>
              <a:t>- 100% anti UV - Norme EN 174</a:t>
            </a:r>
          </a:p>
        </p:txBody>
      </p:sp>
      <p:pic>
        <p:nvPicPr>
          <p:cNvPr id="5" name="Image 4"/>
          <p:cNvPicPr>
            <a:picLocks noChangeAspect="1"/>
          </p:cNvPicPr>
          <p:nvPr/>
        </p:nvPicPr>
        <p:blipFill>
          <a:blip r:embed="rId4"/>
          <a:stretch>
            <a:fillRect/>
          </a:stretch>
        </p:blipFill>
        <p:spPr>
          <a:xfrm>
            <a:off x="6372200" y="2534410"/>
            <a:ext cx="2202425" cy="2202425"/>
          </a:xfrm>
          <a:prstGeom prst="rect">
            <a:avLst/>
          </a:prstGeom>
        </p:spPr>
      </p:pic>
      <p:pic>
        <p:nvPicPr>
          <p:cNvPr id="6" name="Image 5"/>
          <p:cNvPicPr>
            <a:picLocks noChangeAspect="1"/>
          </p:cNvPicPr>
          <p:nvPr/>
        </p:nvPicPr>
        <p:blipFill>
          <a:blip r:embed="rId5"/>
          <a:stretch>
            <a:fillRect/>
          </a:stretch>
        </p:blipFill>
        <p:spPr>
          <a:xfrm>
            <a:off x="3404527" y="2444998"/>
            <a:ext cx="2381250" cy="2381250"/>
          </a:xfrm>
          <a:prstGeom prst="rect">
            <a:avLst/>
          </a:prstGeom>
        </p:spPr>
      </p:pic>
      <p:pic>
        <p:nvPicPr>
          <p:cNvPr id="7" name="Image 6"/>
          <p:cNvPicPr>
            <a:picLocks noChangeAspect="1"/>
          </p:cNvPicPr>
          <p:nvPr/>
        </p:nvPicPr>
        <p:blipFill>
          <a:blip r:embed="rId6"/>
          <a:stretch>
            <a:fillRect/>
          </a:stretch>
        </p:blipFill>
        <p:spPr>
          <a:xfrm>
            <a:off x="611560" y="2444997"/>
            <a:ext cx="2381250" cy="2381250"/>
          </a:xfrm>
          <a:prstGeom prst="rect">
            <a:avLst/>
          </a:prstGeom>
        </p:spPr>
      </p:pic>
      <p:sp>
        <p:nvSpPr>
          <p:cNvPr id="8" name="ZoneTexte 7"/>
          <p:cNvSpPr txBox="1"/>
          <p:nvPr/>
        </p:nvSpPr>
        <p:spPr>
          <a:xfrm>
            <a:off x="1298129" y="4355634"/>
            <a:ext cx="1008112" cy="646331"/>
          </a:xfrm>
          <a:prstGeom prst="rect">
            <a:avLst/>
          </a:prstGeom>
          <a:noFill/>
        </p:spPr>
        <p:txBody>
          <a:bodyPr wrap="square" rtlCol="0">
            <a:spAutoFit/>
          </a:bodyPr>
          <a:lstStyle/>
          <a:p>
            <a:r>
              <a:rPr lang="fr-FR" sz="3600" dirty="0" smtClean="0"/>
              <a:t>S2</a:t>
            </a:r>
            <a:endParaRPr lang="fr-FR" sz="3600" dirty="0"/>
          </a:p>
        </p:txBody>
      </p:sp>
      <p:sp>
        <p:nvSpPr>
          <p:cNvPr id="9" name="ZoneTexte 8"/>
          <p:cNvSpPr txBox="1"/>
          <p:nvPr/>
        </p:nvSpPr>
        <p:spPr>
          <a:xfrm>
            <a:off x="3979767" y="4355634"/>
            <a:ext cx="792088" cy="646331"/>
          </a:xfrm>
          <a:prstGeom prst="rect">
            <a:avLst/>
          </a:prstGeom>
          <a:noFill/>
        </p:spPr>
        <p:txBody>
          <a:bodyPr wrap="square" rtlCol="0">
            <a:spAutoFit/>
          </a:bodyPr>
          <a:lstStyle/>
          <a:p>
            <a:r>
              <a:rPr lang="fr-FR" sz="3600" dirty="0" smtClean="0"/>
              <a:t>S1</a:t>
            </a:r>
            <a:endParaRPr lang="fr-FR" sz="3600" dirty="0"/>
          </a:p>
        </p:txBody>
      </p:sp>
      <p:sp>
        <p:nvSpPr>
          <p:cNvPr id="10" name="ZoneTexte 9"/>
          <p:cNvSpPr txBox="1"/>
          <p:nvPr/>
        </p:nvSpPr>
        <p:spPr>
          <a:xfrm>
            <a:off x="6857344" y="4355633"/>
            <a:ext cx="792088" cy="646331"/>
          </a:xfrm>
          <a:prstGeom prst="rect">
            <a:avLst/>
          </a:prstGeom>
          <a:noFill/>
        </p:spPr>
        <p:txBody>
          <a:bodyPr wrap="square" rtlCol="0">
            <a:spAutoFit/>
          </a:bodyPr>
          <a:lstStyle/>
          <a:p>
            <a:r>
              <a:rPr lang="fr-FR" sz="3600" dirty="0" smtClean="0"/>
              <a:t>S3</a:t>
            </a:r>
            <a:endParaRPr lang="fr-FR" sz="3600" dirty="0"/>
          </a:p>
        </p:txBody>
      </p:sp>
      <p:sp>
        <p:nvSpPr>
          <p:cNvPr id="11" name="ZoneTexte 10"/>
          <p:cNvSpPr txBox="1"/>
          <p:nvPr/>
        </p:nvSpPr>
        <p:spPr>
          <a:xfrm>
            <a:off x="611560" y="5368292"/>
            <a:ext cx="7928402" cy="276225"/>
          </a:xfrm>
          <a:prstGeom prst="rect">
            <a:avLst/>
          </a:prstGeom>
        </p:spPr>
        <p:txBody>
          <a:bodyPr rtlCol="0">
            <a:spAutoFit/>
          </a:bodyPr>
          <a:lstStyle/>
          <a:p>
            <a:pPr algn="just"/>
            <a:r>
              <a:rPr lang="fr-FR" dirty="0"/>
              <a:t>Une paire de lunettes rendra tout autant service, à conditions qu'elle soit au minimum de classe 3.</a:t>
            </a:r>
          </a:p>
        </p:txBody>
      </p:sp>
    </p:spTree>
    <p:extLst>
      <p:ext uri="{BB962C8B-B14F-4D97-AF65-F5344CB8AC3E}">
        <p14:creationId xmlns:p14="http://schemas.microsoft.com/office/powerpoint/2010/main" val="2666195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706437"/>
          </a:xfrm>
        </p:spPr>
        <p:txBody>
          <a:bodyPr/>
          <a:lstStyle/>
          <a:p>
            <a:pPr eaLnBrk="1" hangingPunct="1"/>
            <a:r>
              <a:rPr lang="fr-FR" altLang="fr-FR" sz="4000" b="1" smtClean="0"/>
              <a:t>La station des Deux-Alpes</a:t>
            </a:r>
          </a:p>
        </p:txBody>
      </p:sp>
      <p:pic>
        <p:nvPicPr>
          <p:cNvPr id="3075" name="Picture 3"/>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l="22157" t="27043" r="29309" b="25220"/>
          <a:stretch>
            <a:fillRect/>
          </a:stretch>
        </p:blipFill>
        <p:spPr>
          <a:xfrm>
            <a:off x="6011863" y="1484313"/>
            <a:ext cx="2520950" cy="2160587"/>
          </a:xfrm>
        </p:spPr>
      </p:pic>
      <p:pic>
        <p:nvPicPr>
          <p:cNvPr id="3076" name="Picture 4"/>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l="10069" t="15521" r="-557" b="4559"/>
          <a:stretch>
            <a:fillRect/>
          </a:stretch>
        </p:blipFill>
        <p:spPr>
          <a:xfrm>
            <a:off x="250825" y="4292600"/>
            <a:ext cx="3241675" cy="1619250"/>
          </a:xfrm>
          <a:noFill/>
        </p:spPr>
      </p:pic>
      <p:sp>
        <p:nvSpPr>
          <p:cNvPr id="3077" name="Text Box 8"/>
          <p:cNvSpPr txBox="1">
            <a:spLocks noChangeArrowheads="1"/>
          </p:cNvSpPr>
          <p:nvPr/>
        </p:nvSpPr>
        <p:spPr bwMode="auto">
          <a:xfrm>
            <a:off x="6372225" y="3068638"/>
            <a:ext cx="10810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fr-FR" altLang="fr-FR" sz="1200" b="1"/>
              <a:t>Les 2Alpes</a:t>
            </a:r>
          </a:p>
        </p:txBody>
      </p:sp>
      <p:sp>
        <p:nvSpPr>
          <p:cNvPr id="3078" name="Line 10"/>
          <p:cNvSpPr>
            <a:spLocks noChangeShapeType="1"/>
          </p:cNvSpPr>
          <p:nvPr/>
        </p:nvSpPr>
        <p:spPr bwMode="auto">
          <a:xfrm flipV="1">
            <a:off x="7308850" y="2997200"/>
            <a:ext cx="431800" cy="144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079" name="Rectangle 11"/>
          <p:cNvSpPr>
            <a:spLocks noChangeArrowheads="1"/>
          </p:cNvSpPr>
          <p:nvPr/>
        </p:nvSpPr>
        <p:spPr bwMode="auto">
          <a:xfrm>
            <a:off x="395288" y="981075"/>
            <a:ext cx="5173662"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1400" b="1" u="sng"/>
              <a:t>ACCÈS AUX 2 ALPES</a:t>
            </a:r>
          </a:p>
          <a:p>
            <a:pPr>
              <a:spcBef>
                <a:spcPct val="0"/>
              </a:spcBef>
              <a:buFontTx/>
              <a:buNone/>
            </a:pPr>
            <a:r>
              <a:rPr lang="fr-FR" altLang="fr-FR" sz="1400"/>
              <a:t>  </a:t>
            </a:r>
            <a:br>
              <a:rPr lang="fr-FR" altLang="fr-FR" sz="1400"/>
            </a:br>
            <a:r>
              <a:rPr lang="fr-FR" altLang="fr-FR" sz="1400" b="1"/>
              <a:t>EN CAR</a:t>
            </a:r>
          </a:p>
          <a:p>
            <a:pPr>
              <a:spcBef>
                <a:spcPct val="0"/>
              </a:spcBef>
              <a:buFontTx/>
              <a:buNone/>
            </a:pPr>
            <a:r>
              <a:rPr lang="fr-FR" altLang="fr-FR" sz="1400"/>
              <a:t>Autoroute jusqu'à Grenoble </a:t>
            </a:r>
            <a:br>
              <a:rPr lang="fr-FR" altLang="fr-FR" sz="1400"/>
            </a:br>
            <a:r>
              <a:rPr lang="fr-FR" altLang="fr-FR" sz="1400"/>
              <a:t>Sortie Briançon, Vizille Sortie N°8</a:t>
            </a:r>
            <a:br>
              <a:rPr lang="fr-FR" altLang="fr-FR" sz="1400"/>
            </a:br>
            <a:r>
              <a:rPr lang="fr-FR" altLang="fr-FR" sz="1400"/>
              <a:t>puis prendre la D1091 direction Briançon via Le Bourg d'Oisans</a:t>
            </a:r>
            <a:br>
              <a:rPr lang="fr-FR" altLang="fr-FR" sz="1400"/>
            </a:br>
            <a:r>
              <a:rPr lang="fr-FR" altLang="fr-FR" sz="1400"/>
              <a:t>au barrage du Chambon prendre la D213.</a:t>
            </a:r>
            <a:br>
              <a:rPr lang="fr-FR" altLang="fr-FR" sz="1400"/>
            </a:br>
            <a:r>
              <a:rPr lang="fr-FR" altLang="fr-FR" sz="1400" b="1"/>
              <a:t/>
            </a:r>
            <a:br>
              <a:rPr lang="fr-FR" altLang="fr-FR" sz="1400" b="1"/>
            </a:br>
            <a:r>
              <a:rPr lang="fr-FR" altLang="fr-FR" sz="1400" b="1"/>
              <a:t>Grenoble</a:t>
            </a:r>
            <a:r>
              <a:rPr lang="fr-FR" altLang="fr-FR" sz="1400"/>
              <a:t> : 70 Km (environ 1 heure)</a:t>
            </a:r>
            <a:br>
              <a:rPr lang="fr-FR" altLang="fr-FR" sz="1400"/>
            </a:br>
            <a:r>
              <a:rPr lang="fr-FR" altLang="fr-FR" sz="1400" b="1"/>
              <a:t>Lyon</a:t>
            </a:r>
            <a:r>
              <a:rPr lang="fr-FR" altLang="fr-FR" sz="1400"/>
              <a:t> : 190 Km</a:t>
            </a:r>
            <a:br>
              <a:rPr lang="fr-FR" altLang="fr-FR" sz="1400"/>
            </a:br>
            <a:r>
              <a:rPr lang="fr-FR" altLang="fr-FR" sz="1400" b="1"/>
              <a:t>Montpellier</a:t>
            </a:r>
            <a:r>
              <a:rPr lang="fr-FR" altLang="fr-FR" sz="1400"/>
              <a:t> : 370 Km</a:t>
            </a:r>
            <a:br>
              <a:rPr lang="fr-FR" altLang="fr-FR" sz="1400"/>
            </a:br>
            <a:r>
              <a:rPr lang="fr-FR" altLang="fr-FR" sz="1400" b="1"/>
              <a:t>Marseille</a:t>
            </a:r>
            <a:r>
              <a:rPr lang="fr-FR" altLang="fr-FR" sz="1400"/>
              <a:t> : 384 Km</a:t>
            </a:r>
            <a:br>
              <a:rPr lang="fr-FR" altLang="fr-FR" sz="1400"/>
            </a:br>
            <a:r>
              <a:rPr lang="fr-FR" altLang="fr-FR" sz="1400" b="1"/>
              <a:t>Paris</a:t>
            </a:r>
            <a:r>
              <a:rPr lang="fr-FR" altLang="fr-FR" sz="1400"/>
              <a:t> : 643 Km</a:t>
            </a:r>
          </a:p>
        </p:txBody>
      </p:sp>
      <p:pic>
        <p:nvPicPr>
          <p:cNvPr id="3080" name="Picture 12" descr="clea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5888" y="1843088"/>
            <a:ext cx="9525"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Rectangle 13"/>
          <p:cNvSpPr>
            <a:spLocks noChangeArrowheads="1"/>
          </p:cNvSpPr>
          <p:nvPr/>
        </p:nvSpPr>
        <p:spPr bwMode="auto">
          <a:xfrm>
            <a:off x="3708400" y="3644900"/>
            <a:ext cx="5256213"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fontAlgn="ctr" hangingPunct="1">
              <a:spcBef>
                <a:spcPct val="0"/>
              </a:spcBef>
              <a:buFontTx/>
              <a:buNone/>
            </a:pPr>
            <a:r>
              <a:rPr lang="fr-FR" altLang="fr-FR" sz="1400" b="1"/>
              <a:t>Les Deux Alpes</a:t>
            </a:r>
            <a:r>
              <a:rPr lang="fr-FR" altLang="fr-FR" sz="1400"/>
              <a:t> est une </a:t>
            </a:r>
            <a:r>
              <a:rPr lang="fr-FR" altLang="fr-FR" sz="1400">
                <a:hlinkClick r:id="rId6" tooltip="Station de ski"/>
              </a:rPr>
              <a:t>station de ski</a:t>
            </a:r>
            <a:r>
              <a:rPr lang="fr-FR" altLang="fr-FR" sz="1400"/>
              <a:t> française située en </a:t>
            </a:r>
            <a:r>
              <a:rPr lang="fr-FR" altLang="fr-FR" sz="1400">
                <a:hlinkClick r:id="rId7" tooltip="Oisans"/>
              </a:rPr>
              <a:t>Oisans</a:t>
            </a:r>
            <a:r>
              <a:rPr lang="fr-FR" altLang="fr-FR" sz="1400"/>
              <a:t>, dans le </a:t>
            </a:r>
            <a:r>
              <a:rPr lang="fr-FR" altLang="fr-FR" sz="1400">
                <a:hlinkClick r:id="rId8" tooltip="Département de l'Isère"/>
              </a:rPr>
              <a:t>département de l'Isère</a:t>
            </a:r>
            <a:r>
              <a:rPr lang="fr-FR" altLang="fr-FR" sz="1400"/>
              <a:t>.</a:t>
            </a:r>
          </a:p>
          <a:p>
            <a:pPr algn="just" eaLnBrk="1" fontAlgn="ctr" hangingPunct="1">
              <a:spcBef>
                <a:spcPct val="0"/>
              </a:spcBef>
              <a:buFontTx/>
              <a:buNone/>
            </a:pPr>
            <a:r>
              <a:rPr lang="fr-FR" altLang="fr-FR" sz="1400"/>
              <a:t>Le village est situé à 1 650 m d'altitude et les remontées mécaniques montent jusqu'à 3 520 m </a:t>
            </a:r>
            <a:r>
              <a:rPr lang="fr-FR" altLang="fr-FR" sz="1400" i="1"/>
              <a:t>via</a:t>
            </a:r>
            <a:r>
              <a:rPr lang="fr-FR" altLang="fr-FR" sz="1400"/>
              <a:t>, entre autres, un </a:t>
            </a:r>
            <a:r>
              <a:rPr lang="fr-FR" altLang="fr-FR" sz="1400">
                <a:hlinkClick r:id="rId9" tooltip="Funiculaire"/>
              </a:rPr>
              <a:t>funiculaire</a:t>
            </a:r>
            <a:r>
              <a:rPr lang="fr-FR" altLang="fr-FR" sz="1400"/>
              <a:t>.</a:t>
            </a:r>
          </a:p>
          <a:p>
            <a:pPr algn="just" eaLnBrk="1" fontAlgn="ctr" hangingPunct="1">
              <a:spcBef>
                <a:spcPct val="0"/>
              </a:spcBef>
              <a:buFontTx/>
              <a:buNone/>
            </a:pPr>
            <a:r>
              <a:rPr lang="fr-FR" altLang="fr-FR" sz="1400"/>
              <a:t>Cette station, qui possède l'un des plus grands </a:t>
            </a:r>
            <a:r>
              <a:rPr lang="fr-FR" altLang="fr-FR" sz="1400">
                <a:hlinkClick r:id="rId10" tooltip="Glaciers"/>
              </a:rPr>
              <a:t>glaciers</a:t>
            </a:r>
            <a:r>
              <a:rPr lang="fr-FR" altLang="fr-FR" sz="1400"/>
              <a:t> skiables d'Europe, est très réputée en France pour son ski d'été.</a:t>
            </a:r>
          </a:p>
          <a:p>
            <a:pPr algn="just" eaLnBrk="1" fontAlgn="ctr" hangingPunct="1">
              <a:spcBef>
                <a:spcPct val="0"/>
              </a:spcBef>
              <a:buFontTx/>
              <a:buNone/>
            </a:pPr>
            <a:r>
              <a:rPr lang="fr-FR" altLang="fr-FR" sz="1400"/>
              <a:t>Les Deux Alpes a été l'une des premières stations de ski en France, créée juste après </a:t>
            </a:r>
            <a:r>
              <a:rPr lang="fr-FR" altLang="fr-FR" sz="1400">
                <a:hlinkClick r:id="rId11" tooltip="Chamonix"/>
              </a:rPr>
              <a:t>Chamonix</a:t>
            </a:r>
            <a:r>
              <a:rPr lang="fr-FR" altLang="fr-FR" sz="1400"/>
              <a:t> et développée dans les années cinquante.</a:t>
            </a:r>
          </a:p>
          <a:p>
            <a:pPr algn="just" eaLnBrk="1" fontAlgn="ctr" hangingPunct="1">
              <a:spcBef>
                <a:spcPct val="0"/>
              </a:spcBef>
              <a:buFontTx/>
              <a:buNone/>
            </a:pPr>
            <a:r>
              <a:rPr lang="fr-FR" altLang="fr-FR" sz="1400"/>
              <a:t>Son nom provient du fait que la station est née de la réunion des alpages des deux communes de </a:t>
            </a:r>
            <a:r>
              <a:rPr lang="fr-FR" altLang="fr-FR" sz="1400">
                <a:hlinkClick r:id="rId12" tooltip="Venosc"/>
              </a:rPr>
              <a:t>Venosc</a:t>
            </a:r>
            <a:r>
              <a:rPr lang="fr-FR" altLang="fr-FR" sz="1400"/>
              <a:t>, située au sud, et </a:t>
            </a:r>
            <a:r>
              <a:rPr lang="fr-FR" altLang="fr-FR" sz="1400">
                <a:hlinkClick r:id="rId13" tooltip="Mont-de-Lans"/>
              </a:rPr>
              <a:t>Mont-de-Lans</a:t>
            </a:r>
            <a:r>
              <a:rPr lang="fr-FR" altLang="fr-FR" sz="1400"/>
              <a:t>, située au nord.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229600" cy="922337"/>
          </a:xfrm>
        </p:spPr>
        <p:txBody>
          <a:bodyPr/>
          <a:lstStyle/>
          <a:p>
            <a:pPr eaLnBrk="1" hangingPunct="1"/>
            <a:r>
              <a:rPr lang="fr-FR" altLang="fr-FR" sz="4000" b="1" smtClean="0"/>
              <a:t>L’hébergement</a:t>
            </a:r>
          </a:p>
        </p:txBody>
      </p:sp>
      <p:pic>
        <p:nvPicPr>
          <p:cNvPr id="4099" name="Picture 5"/>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68313" y="3284538"/>
            <a:ext cx="4033837" cy="2433637"/>
          </a:xfrm>
          <a:noFill/>
        </p:spPr>
      </p:pic>
      <p:sp>
        <p:nvSpPr>
          <p:cNvPr id="4100" name="Text Box 7"/>
          <p:cNvSpPr txBox="1">
            <a:spLocks noChangeArrowheads="1"/>
          </p:cNvSpPr>
          <p:nvPr/>
        </p:nvSpPr>
        <p:spPr bwMode="auto">
          <a:xfrm>
            <a:off x="468313" y="1268413"/>
            <a:ext cx="8351837"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1800" b="1"/>
              <a:t>LE CHALET LES ARMAILLIS </a:t>
            </a:r>
          </a:p>
          <a:p>
            <a:pPr eaLnBrk="1" hangingPunct="1">
              <a:spcBef>
                <a:spcPct val="0"/>
              </a:spcBef>
              <a:buFontTx/>
              <a:buNone/>
            </a:pPr>
            <a:r>
              <a:rPr lang="fr-FR" altLang="fr-FR" sz="1200"/>
              <a:t> </a:t>
            </a:r>
          </a:p>
          <a:p>
            <a:pPr eaLnBrk="1" hangingPunct="1">
              <a:spcBef>
                <a:spcPct val="0"/>
              </a:spcBef>
              <a:buFontTx/>
              <a:buNone/>
            </a:pPr>
            <a:r>
              <a:rPr lang="fr-FR" altLang="fr-FR" sz="1400"/>
              <a:t>Une situation  exceptionnelle : </a:t>
            </a:r>
          </a:p>
          <a:p>
            <a:pPr eaLnBrk="1" hangingPunct="1">
              <a:spcBef>
                <a:spcPct val="0"/>
              </a:spcBef>
              <a:buFontTx/>
              <a:buNone/>
            </a:pPr>
            <a:endParaRPr lang="fr-FR" altLang="fr-FR" sz="1400"/>
          </a:p>
          <a:p>
            <a:pPr algn="ctr" eaLnBrk="1" hangingPunct="1">
              <a:spcBef>
                <a:spcPct val="0"/>
              </a:spcBef>
              <a:buFontTx/>
              <a:buNone/>
            </a:pPr>
            <a:r>
              <a:rPr lang="fr-FR" altLang="fr-FR" sz="1600" b="1"/>
              <a:t>A 10 minutes à pied du centre de la station</a:t>
            </a:r>
          </a:p>
          <a:p>
            <a:pPr algn="ctr" eaLnBrk="1" hangingPunct="1">
              <a:spcBef>
                <a:spcPct val="0"/>
              </a:spcBef>
              <a:buFontTx/>
              <a:buNone/>
            </a:pPr>
            <a:r>
              <a:rPr lang="fr-FR" altLang="fr-FR" sz="1600" b="1"/>
              <a:t>A 100 mètres des remontées mécaniques</a:t>
            </a:r>
          </a:p>
        </p:txBody>
      </p:sp>
      <p:pic>
        <p:nvPicPr>
          <p:cNvPr id="4101" name="Picture 8"/>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859338" y="3068638"/>
            <a:ext cx="4100512" cy="2784475"/>
          </a:xfrm>
          <a:noFill/>
        </p:spPr>
      </p:pic>
      <p:sp>
        <p:nvSpPr>
          <p:cNvPr id="4102" name="Text Box 10"/>
          <p:cNvSpPr txBox="1">
            <a:spLocks noChangeArrowheads="1"/>
          </p:cNvSpPr>
          <p:nvPr/>
        </p:nvSpPr>
        <p:spPr bwMode="auto">
          <a:xfrm>
            <a:off x="6227763" y="1125538"/>
            <a:ext cx="2665412"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200"/>
              <a:t>9, chemin de la Séa</a:t>
            </a:r>
          </a:p>
          <a:p>
            <a:pPr algn="ctr" eaLnBrk="1" hangingPunct="1">
              <a:spcBef>
                <a:spcPct val="0"/>
              </a:spcBef>
              <a:buFontTx/>
              <a:buNone/>
            </a:pPr>
            <a:r>
              <a:rPr lang="fr-FR" altLang="fr-FR" sz="1200"/>
              <a:t>38860 LES DEUX ALPES</a:t>
            </a:r>
          </a:p>
          <a:p>
            <a:pPr algn="ctr" eaLnBrk="1" hangingPunct="1">
              <a:spcBef>
                <a:spcPct val="0"/>
              </a:spcBef>
              <a:buFontTx/>
              <a:buNone/>
            </a:pPr>
            <a:r>
              <a:rPr lang="fr-FR" altLang="fr-FR" sz="1200"/>
              <a:t>En cas d’urgence : 04 76 79 24 04</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633412"/>
          </a:xfrm>
        </p:spPr>
        <p:txBody>
          <a:bodyPr/>
          <a:lstStyle/>
          <a:p>
            <a:pPr eaLnBrk="1" hangingPunct="1"/>
            <a:r>
              <a:rPr lang="fr-FR" altLang="fr-FR" sz="4000" b="1" smtClean="0"/>
              <a:t>Organisation et équipements</a:t>
            </a:r>
            <a:r>
              <a:rPr lang="fr-FR" altLang="fr-FR" sz="4000" smtClean="0"/>
              <a:t> </a:t>
            </a:r>
          </a:p>
        </p:txBody>
      </p:sp>
      <p:sp>
        <p:nvSpPr>
          <p:cNvPr id="5123" name="Rectangle 4"/>
          <p:cNvSpPr>
            <a:spLocks noGrp="1" noChangeArrowheads="1"/>
          </p:cNvSpPr>
          <p:nvPr>
            <p:ph type="body" sz="half" idx="1"/>
          </p:nvPr>
        </p:nvSpPr>
        <p:spPr>
          <a:xfrm>
            <a:off x="323850" y="1557338"/>
            <a:ext cx="8507413" cy="965200"/>
          </a:xfrm>
        </p:spPr>
        <p:txBody>
          <a:bodyPr/>
          <a:lstStyle/>
          <a:p>
            <a:pPr eaLnBrk="1" hangingPunct="1">
              <a:buFontTx/>
              <a:buNone/>
            </a:pPr>
            <a:r>
              <a:rPr lang="fr-FR" altLang="fr-FR" sz="1200" smtClean="0"/>
              <a:t>Il offre pour votre confort :   </a:t>
            </a:r>
          </a:p>
          <a:p>
            <a:pPr eaLnBrk="1" hangingPunct="1"/>
            <a:r>
              <a:rPr lang="fr-FR" altLang="fr-FR" sz="1600" b="1" smtClean="0"/>
              <a:t>16 chambres de 2 à 5 lits réparties sur 2 niveaux, avec douche</a:t>
            </a:r>
            <a:r>
              <a:rPr lang="fr-FR" altLang="fr-FR" sz="1200" smtClean="0"/>
              <a:t> dans la plupart d’entre elles</a:t>
            </a:r>
            <a:r>
              <a:rPr lang="fr-FR" altLang="fr-FR" sz="2800" smtClean="0"/>
              <a:t> </a:t>
            </a:r>
          </a:p>
        </p:txBody>
      </p:sp>
      <p:pic>
        <p:nvPicPr>
          <p:cNvPr id="5124" name="Picture 5"/>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500563" y="2781300"/>
            <a:ext cx="3903662" cy="3462338"/>
          </a:xfrm>
          <a:noFill/>
        </p:spPr>
      </p:pic>
      <p:pic>
        <p:nvPicPr>
          <p:cNvPr id="5125" name="Picture 7"/>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1116013" y="2636838"/>
            <a:ext cx="2689225" cy="3600450"/>
          </a:xfr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ChangeArrowheads="1"/>
          </p:cNvSpPr>
          <p:nvPr/>
        </p:nvSpPr>
        <p:spPr bwMode="auto">
          <a:xfrm>
            <a:off x="539750" y="981075"/>
            <a:ext cx="7920038"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pPr>
            <a:r>
              <a:rPr lang="fr-FR" altLang="fr-FR" sz="1400" b="1"/>
              <a:t>  Un salon bar avec cheminée</a:t>
            </a:r>
          </a:p>
          <a:p>
            <a:pPr eaLnBrk="1" hangingPunct="1">
              <a:spcBef>
                <a:spcPct val="0"/>
              </a:spcBef>
              <a:buFontTx/>
              <a:buNone/>
            </a:pPr>
            <a:endParaRPr lang="fr-FR" altLang="fr-FR" sz="1400" b="1"/>
          </a:p>
          <a:p>
            <a:pPr algn="ctr" eaLnBrk="1" hangingPunct="1">
              <a:spcBef>
                <a:spcPct val="0"/>
              </a:spcBef>
            </a:pPr>
            <a:r>
              <a:rPr lang="fr-FR" altLang="fr-FR" sz="1400" b="1"/>
              <a:t>  Un équipement sono et TV vidéo</a:t>
            </a:r>
          </a:p>
          <a:p>
            <a:pPr algn="ctr" eaLnBrk="1" hangingPunct="1">
              <a:spcBef>
                <a:spcPct val="0"/>
              </a:spcBef>
              <a:buFontTx/>
              <a:buNone/>
            </a:pPr>
            <a:endParaRPr lang="fr-FR" altLang="fr-FR" sz="1400" b="1"/>
          </a:p>
          <a:p>
            <a:pPr algn="r" eaLnBrk="1" hangingPunct="1">
              <a:spcBef>
                <a:spcPct val="0"/>
              </a:spcBef>
            </a:pPr>
            <a:r>
              <a:rPr lang="fr-FR" altLang="fr-FR" sz="1400" b="1"/>
              <a:t>Un salle de jeux avec baby-foot</a:t>
            </a:r>
            <a:r>
              <a:rPr lang="fr-FR" altLang="fr-FR" sz="1400"/>
              <a:t> </a:t>
            </a:r>
          </a:p>
        </p:txBody>
      </p:sp>
      <p:pic>
        <p:nvPicPr>
          <p:cNvPr id="6147" name="Picture 5"/>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57213" y="2424113"/>
            <a:ext cx="3838575" cy="2876550"/>
          </a:xfrm>
          <a:noFill/>
        </p:spPr>
      </p:pic>
      <p:pic>
        <p:nvPicPr>
          <p:cNvPr id="6148" name="Picture 7"/>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762500" y="2424113"/>
            <a:ext cx="3810000" cy="2876550"/>
          </a:xfr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23850" y="87313"/>
            <a:ext cx="8229600" cy="561975"/>
          </a:xfrm>
        </p:spPr>
        <p:txBody>
          <a:bodyPr/>
          <a:lstStyle/>
          <a:p>
            <a:pPr eaLnBrk="1" hangingPunct="1"/>
            <a:r>
              <a:rPr lang="fr-FR" altLang="fr-FR" sz="4000" b="1" smtClean="0">
                <a:solidFill>
                  <a:srgbClr val="FFC000"/>
                </a:solidFill>
              </a:rPr>
              <a:t>Les activités</a:t>
            </a:r>
          </a:p>
        </p:txBody>
      </p:sp>
      <p:sp>
        <p:nvSpPr>
          <p:cNvPr id="15363" name="Rectangle 3"/>
          <p:cNvSpPr>
            <a:spLocks noGrp="1" noChangeArrowheads="1"/>
          </p:cNvSpPr>
          <p:nvPr>
            <p:ph type="body" sz="half" idx="1"/>
          </p:nvPr>
        </p:nvSpPr>
        <p:spPr>
          <a:xfrm>
            <a:off x="333375" y="614363"/>
            <a:ext cx="8208963" cy="1393825"/>
          </a:xfrm>
        </p:spPr>
        <p:txBody>
          <a:bodyPr/>
          <a:lstStyle/>
          <a:p>
            <a:pPr marL="0" algn="just" eaLnBrk="1" hangingPunct="1">
              <a:spcBef>
                <a:spcPts val="0"/>
              </a:spcBef>
              <a:buFontTx/>
              <a:buNone/>
              <a:defRPr/>
            </a:pPr>
            <a:r>
              <a:rPr lang="fr-FR" altLang="fr-FR" sz="1400" dirty="0" smtClean="0"/>
              <a:t>Le ski alpin et la randonnée en raquettes répondent à l’une des 4 compétences propres de l’EPS : </a:t>
            </a:r>
          </a:p>
          <a:p>
            <a:pPr marL="0" algn="just" eaLnBrk="1" hangingPunct="1">
              <a:spcBef>
                <a:spcPts val="0"/>
              </a:spcBef>
              <a:buFontTx/>
              <a:buNone/>
              <a:defRPr/>
            </a:pPr>
            <a:endParaRPr lang="fr-FR" altLang="fr-FR" sz="1400" dirty="0" smtClean="0"/>
          </a:p>
          <a:p>
            <a:pPr marL="0" algn="ctr" eaLnBrk="1" hangingPunct="1">
              <a:spcBef>
                <a:spcPts val="0"/>
              </a:spcBef>
              <a:buFontTx/>
              <a:buNone/>
              <a:defRPr/>
            </a:pPr>
            <a:r>
              <a:rPr lang="fr-FR" altLang="fr-FR" sz="1400" b="1" u="sng" dirty="0" smtClean="0"/>
              <a:t>Se déplacer en s’adaptant à des environnements variés et incertains.</a:t>
            </a:r>
          </a:p>
          <a:p>
            <a:pPr marL="0" algn="ctr" eaLnBrk="1" hangingPunct="1">
              <a:spcBef>
                <a:spcPts val="0"/>
              </a:spcBef>
              <a:buFontTx/>
              <a:buNone/>
              <a:defRPr/>
            </a:pPr>
            <a:endParaRPr lang="fr-FR" altLang="fr-FR" sz="1400" b="1" u="sng" dirty="0" smtClean="0"/>
          </a:p>
          <a:p>
            <a:pPr marL="0" algn="just" eaLnBrk="1" hangingPunct="1">
              <a:spcBef>
                <a:spcPts val="0"/>
              </a:spcBef>
              <a:buFontTx/>
              <a:buNone/>
              <a:defRPr/>
            </a:pPr>
            <a:r>
              <a:rPr lang="fr-FR" altLang="fr-FR" sz="1400" dirty="0" smtClean="0"/>
              <a:t>C’est réaliser, maîtriser et adapter un déplacement, en faisant des choix d’itinéraires, dans un milieu plus ou moins connu, plus ou moins varié, situé en pleine nature ou en condition similaire, nécessitant de s’engager en sécurité dans le respect de l’environnement.</a:t>
            </a:r>
          </a:p>
          <a:p>
            <a:pPr eaLnBrk="1" hangingPunct="1">
              <a:buFontTx/>
              <a:buNone/>
              <a:defRPr/>
            </a:pPr>
            <a:endParaRPr lang="fr-FR" altLang="fr-FR" sz="1400" dirty="0" smtClean="0"/>
          </a:p>
          <a:p>
            <a:pPr algn="justLow" eaLnBrk="1" hangingPunct="1">
              <a:buFontTx/>
              <a:buNone/>
              <a:defRPr/>
            </a:pPr>
            <a:r>
              <a:rPr lang="fr-FR" altLang="fr-FR" sz="2800" dirty="0" smtClean="0"/>
              <a:t>	</a:t>
            </a:r>
          </a:p>
          <a:p>
            <a:pPr eaLnBrk="1" hangingPunct="1">
              <a:buFontTx/>
              <a:buNone/>
              <a:defRPr/>
            </a:pPr>
            <a:endParaRPr lang="fr-FR" altLang="fr-FR" sz="1400" dirty="0" smtClean="0"/>
          </a:p>
        </p:txBody>
      </p:sp>
      <p:pic>
        <p:nvPicPr>
          <p:cNvPr id="7172" name="Picture 11" descr="Photo042"/>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489575" y="3933825"/>
            <a:ext cx="3332163" cy="264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3" name="Text Box 13"/>
          <p:cNvSpPr txBox="1">
            <a:spLocks noChangeArrowheads="1"/>
          </p:cNvSpPr>
          <p:nvPr/>
        </p:nvSpPr>
        <p:spPr bwMode="auto">
          <a:xfrm>
            <a:off x="3059113" y="2609850"/>
            <a:ext cx="21605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fr-FR" altLang="fr-FR" sz="1200"/>
          </a:p>
        </p:txBody>
      </p:sp>
      <p:sp>
        <p:nvSpPr>
          <p:cNvPr id="7174" name="Text Box 14"/>
          <p:cNvSpPr txBox="1">
            <a:spLocks noChangeArrowheads="1"/>
          </p:cNvSpPr>
          <p:nvPr/>
        </p:nvSpPr>
        <p:spPr bwMode="auto">
          <a:xfrm>
            <a:off x="323850" y="2609850"/>
            <a:ext cx="3600450" cy="375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 typeface="Wingdings" panose="05000000000000000000" pitchFamily="2" charset="2"/>
              <a:buChar char="Ø"/>
            </a:pPr>
            <a:r>
              <a:rPr lang="fr-FR" altLang="fr-FR" sz="1400"/>
              <a:t>Découvrir un nouvel environnement: la neige et la montagne.</a:t>
            </a:r>
          </a:p>
          <a:p>
            <a:pPr algn="just" eaLnBrk="1" hangingPunct="1">
              <a:spcBef>
                <a:spcPct val="0"/>
              </a:spcBef>
              <a:buFont typeface="Wingdings" panose="05000000000000000000" pitchFamily="2" charset="2"/>
              <a:buChar char="Ø"/>
            </a:pPr>
            <a:r>
              <a:rPr lang="fr-FR" altLang="fr-FR" sz="1400"/>
              <a:t>Découvrir, comprendre et automatiser les règles de comportement sur les pistes et les règles pour prendre les remontées mécaniques.</a:t>
            </a:r>
          </a:p>
          <a:p>
            <a:pPr algn="just" eaLnBrk="1" hangingPunct="1">
              <a:spcBef>
                <a:spcPct val="0"/>
              </a:spcBef>
              <a:buFont typeface="Wingdings" panose="05000000000000000000" pitchFamily="2" charset="2"/>
              <a:buChar char="Ø"/>
            </a:pPr>
            <a:r>
              <a:rPr lang="fr-FR" altLang="fr-FR" sz="1400"/>
              <a:t>Découvrir et appréhender les sensations de glisse, maitriser son équilibre, contrôler ses émotions.</a:t>
            </a:r>
          </a:p>
          <a:p>
            <a:pPr algn="just" eaLnBrk="1" hangingPunct="1">
              <a:spcBef>
                <a:spcPct val="0"/>
              </a:spcBef>
              <a:buFont typeface="Wingdings" panose="05000000000000000000" pitchFamily="2" charset="2"/>
              <a:buChar char="Ø"/>
            </a:pPr>
            <a:r>
              <a:rPr lang="fr-FR" altLang="fr-FR" sz="1400"/>
              <a:t>Augmenter son niveau technique et son engagement en sécurité.</a:t>
            </a:r>
          </a:p>
          <a:p>
            <a:pPr algn="just" eaLnBrk="1" hangingPunct="1">
              <a:spcBef>
                <a:spcPct val="0"/>
              </a:spcBef>
              <a:buFont typeface="Wingdings" panose="05000000000000000000" pitchFamily="2" charset="2"/>
              <a:buChar char="Ø"/>
            </a:pPr>
            <a:r>
              <a:rPr lang="fr-FR" altLang="fr-FR" sz="1400"/>
              <a:t>Intégrer le vocabulaire spécifique à la pratique du ski et à la montagne.</a:t>
            </a:r>
          </a:p>
          <a:p>
            <a:pPr algn="just" eaLnBrk="1" hangingPunct="1">
              <a:spcBef>
                <a:spcPct val="0"/>
              </a:spcBef>
              <a:buFont typeface="Wingdings" panose="05000000000000000000" pitchFamily="2" charset="2"/>
              <a:buChar char="Ø"/>
            </a:pPr>
            <a:r>
              <a:rPr lang="fr-FR" altLang="fr-FR" sz="1400"/>
              <a:t>Évaluer les dangers pour réduire les risques: contrôler et adapter sa vitesse.</a:t>
            </a:r>
          </a:p>
          <a:p>
            <a:pPr algn="just" eaLnBrk="1" hangingPunct="1">
              <a:spcBef>
                <a:spcPct val="0"/>
              </a:spcBef>
              <a:buFont typeface="Wingdings" panose="05000000000000000000" pitchFamily="2" charset="2"/>
              <a:buChar char="Ø"/>
            </a:pPr>
            <a:r>
              <a:rPr lang="fr-FR" altLang="fr-FR" sz="1400"/>
              <a:t>Adapter sa technique par rapport aux conditions extérieures.   </a:t>
            </a:r>
          </a:p>
        </p:txBody>
      </p:sp>
      <p:pic>
        <p:nvPicPr>
          <p:cNvPr id="7175" name="Picture 18" descr="ski2009 062"/>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284663" y="2206625"/>
            <a:ext cx="3060700" cy="2297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ZoneTexte 1"/>
          <p:cNvSpPr txBox="1"/>
          <p:nvPr/>
        </p:nvSpPr>
        <p:spPr>
          <a:xfrm>
            <a:off x="392113" y="2182813"/>
            <a:ext cx="3463925" cy="461962"/>
          </a:xfrm>
          <a:prstGeom prst="rect">
            <a:avLst/>
          </a:prstGeom>
          <a:noFill/>
        </p:spPr>
        <p:txBody>
          <a:bodyPr>
            <a:spAutoFit/>
          </a:bodyPr>
          <a:lstStyle/>
          <a:p>
            <a:pPr algn="ctr" eaLnBrk="1" hangingPunct="1">
              <a:defRPr/>
            </a:pPr>
            <a:r>
              <a:rPr lang="fr-FR" sz="2400" b="1" u="sng" dirty="0">
                <a:solidFill>
                  <a:srgbClr val="FFC000"/>
                </a:solidFill>
                <a:latin typeface="+mj-lt"/>
                <a:ea typeface="+mj-ea"/>
                <a:cs typeface="+mj-cs"/>
              </a:rPr>
              <a:t>Objectifs des élèves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sz="half" idx="1"/>
          </p:nvPr>
        </p:nvSpPr>
        <p:spPr>
          <a:xfrm>
            <a:off x="1116013" y="333375"/>
            <a:ext cx="7272337" cy="2549525"/>
          </a:xfrm>
        </p:spPr>
        <p:txBody>
          <a:bodyPr/>
          <a:lstStyle/>
          <a:p>
            <a:pPr algn="ctr" eaLnBrk="1" hangingPunct="1">
              <a:lnSpc>
                <a:spcPct val="90000"/>
              </a:lnSpc>
              <a:buFontTx/>
              <a:buNone/>
            </a:pPr>
            <a:r>
              <a:rPr lang="fr-FR" altLang="fr-FR" sz="1400" b="1" dirty="0" smtClean="0"/>
              <a:t>Ce séjour sera également l’occasion de mettre en place des projets transdisciplinaires :</a:t>
            </a:r>
          </a:p>
          <a:p>
            <a:pPr eaLnBrk="1" hangingPunct="1">
              <a:lnSpc>
                <a:spcPct val="90000"/>
              </a:lnSpc>
              <a:buFontTx/>
              <a:buNone/>
            </a:pPr>
            <a:endParaRPr lang="fr-FR" altLang="fr-FR" sz="1400" dirty="0" smtClean="0"/>
          </a:p>
          <a:p>
            <a:pPr eaLnBrk="1" hangingPunct="1">
              <a:lnSpc>
                <a:spcPct val="90000"/>
              </a:lnSpc>
            </a:pPr>
            <a:r>
              <a:rPr lang="fr-FR" altLang="fr-FR" sz="1400" dirty="0" smtClean="0"/>
              <a:t>le respect des règles de la vie en groupe dans le cadre de la formation du futur citoyen</a:t>
            </a:r>
          </a:p>
          <a:p>
            <a:pPr eaLnBrk="1" hangingPunct="1">
              <a:lnSpc>
                <a:spcPct val="90000"/>
              </a:lnSpc>
            </a:pPr>
            <a:r>
              <a:rPr lang="fr-FR" altLang="fr-FR" sz="1400" dirty="0" smtClean="0"/>
              <a:t>l’adaptation physiologique du corps lors des efforts en altitude</a:t>
            </a:r>
          </a:p>
          <a:p>
            <a:pPr eaLnBrk="1" hangingPunct="1">
              <a:lnSpc>
                <a:spcPct val="90000"/>
              </a:lnSpc>
            </a:pPr>
            <a:r>
              <a:rPr lang="fr-FR" altLang="fr-FR" sz="1400" dirty="0" smtClean="0"/>
              <a:t>la découverte du milieu montagnard</a:t>
            </a:r>
          </a:p>
          <a:p>
            <a:pPr eaLnBrk="1" hangingPunct="1">
              <a:lnSpc>
                <a:spcPct val="90000"/>
              </a:lnSpc>
            </a:pPr>
            <a:r>
              <a:rPr lang="fr-FR" altLang="fr-FR" sz="1400" dirty="0" smtClean="0"/>
              <a:t>la rédaction d’un journal de bord : Mise en ligne sur le site du collège</a:t>
            </a:r>
          </a:p>
          <a:p>
            <a:pPr eaLnBrk="1" hangingPunct="1">
              <a:lnSpc>
                <a:spcPct val="90000"/>
              </a:lnSpc>
            </a:pPr>
            <a:r>
              <a:rPr lang="fr-FR" altLang="fr-FR" sz="1400" dirty="0" smtClean="0"/>
              <a:t>l’exploitation des images numériques</a:t>
            </a:r>
          </a:p>
          <a:p>
            <a:pPr eaLnBrk="1" hangingPunct="1">
              <a:lnSpc>
                <a:spcPct val="90000"/>
              </a:lnSpc>
              <a:buFontTx/>
              <a:buNone/>
            </a:pPr>
            <a:r>
              <a:rPr lang="fr-FR" altLang="fr-FR" sz="900" dirty="0" smtClean="0"/>
              <a:t/>
            </a:r>
            <a:br>
              <a:rPr lang="fr-FR" altLang="fr-FR" sz="900" dirty="0" smtClean="0"/>
            </a:br>
            <a:endParaRPr lang="fr-FR" altLang="fr-FR" sz="900" dirty="0" smtClean="0"/>
          </a:p>
        </p:txBody>
      </p:sp>
      <p:pic>
        <p:nvPicPr>
          <p:cNvPr id="8195" name="Picture 4" descr="P1060165"/>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122428" y="2679647"/>
            <a:ext cx="5256213" cy="3941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Ellipse 1"/>
          <p:cNvSpPr/>
          <p:nvPr/>
        </p:nvSpPr>
        <p:spPr>
          <a:xfrm>
            <a:off x="3697288" y="4843833"/>
            <a:ext cx="552450" cy="6298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llipse 2"/>
          <p:cNvSpPr/>
          <p:nvPr/>
        </p:nvSpPr>
        <p:spPr>
          <a:xfrm>
            <a:off x="5888038" y="4432564"/>
            <a:ext cx="515937" cy="5537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llipse 3"/>
          <p:cNvSpPr/>
          <p:nvPr/>
        </p:nvSpPr>
        <p:spPr>
          <a:xfrm>
            <a:off x="3007824" y="4556484"/>
            <a:ext cx="363481" cy="4394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llipse 4"/>
          <p:cNvSpPr/>
          <p:nvPr/>
        </p:nvSpPr>
        <p:spPr>
          <a:xfrm>
            <a:off x="2254567" y="5549900"/>
            <a:ext cx="572771" cy="6093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sz="half" idx="1"/>
          </p:nvPr>
        </p:nvSpPr>
        <p:spPr>
          <a:xfrm>
            <a:off x="2665413" y="428625"/>
            <a:ext cx="4030662" cy="863600"/>
          </a:xfrm>
        </p:spPr>
        <p:txBody>
          <a:bodyPr/>
          <a:lstStyle/>
          <a:p>
            <a:pPr eaLnBrk="1" hangingPunct="1">
              <a:buFontTx/>
              <a:buNone/>
            </a:pPr>
            <a:r>
              <a:rPr lang="fr-FR" altLang="fr-FR" sz="4000" b="1" dirty="0" smtClean="0"/>
              <a:t>L’organisation</a:t>
            </a:r>
          </a:p>
        </p:txBody>
      </p:sp>
      <p:sp>
        <p:nvSpPr>
          <p:cNvPr id="9219" name="Text Box 4"/>
          <p:cNvSpPr txBox="1">
            <a:spLocks noChangeArrowheads="1"/>
          </p:cNvSpPr>
          <p:nvPr/>
        </p:nvSpPr>
        <p:spPr bwMode="auto">
          <a:xfrm>
            <a:off x="1076224" y="1151745"/>
            <a:ext cx="8424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fr-FR" altLang="fr-FR" sz="1600"/>
          </a:p>
        </p:txBody>
      </p:sp>
      <p:sp>
        <p:nvSpPr>
          <p:cNvPr id="9220" name="Text Box 5"/>
          <p:cNvSpPr txBox="1">
            <a:spLocks noChangeArrowheads="1"/>
          </p:cNvSpPr>
          <p:nvPr/>
        </p:nvSpPr>
        <p:spPr bwMode="auto">
          <a:xfrm>
            <a:off x="5997575" y="2230438"/>
            <a:ext cx="3240088"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fr-FR" altLang="fr-FR" sz="1400"/>
              <a:t>Répartition par groupe de niveau</a:t>
            </a:r>
          </a:p>
        </p:txBody>
      </p:sp>
      <p:sp>
        <p:nvSpPr>
          <p:cNvPr id="9221" name="Text Box 6"/>
          <p:cNvSpPr txBox="1">
            <a:spLocks noChangeArrowheads="1"/>
          </p:cNvSpPr>
          <p:nvPr/>
        </p:nvSpPr>
        <p:spPr bwMode="auto">
          <a:xfrm>
            <a:off x="5770563" y="2997200"/>
            <a:ext cx="34559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fr-FR" altLang="fr-FR" sz="1400" dirty="0"/>
              <a:t>Enseignement du ski par moniteurs diplômés de </a:t>
            </a:r>
            <a:r>
              <a:rPr lang="fr-FR" altLang="fr-FR" sz="1400" dirty="0" smtClean="0"/>
              <a:t>l’ESI et Profs E.P.S</a:t>
            </a:r>
            <a:endParaRPr lang="fr-FR" altLang="fr-FR" sz="1400" dirty="0"/>
          </a:p>
        </p:txBody>
      </p:sp>
      <p:sp>
        <p:nvSpPr>
          <p:cNvPr id="9222" name="Text Box 7"/>
          <p:cNvSpPr txBox="1">
            <a:spLocks noChangeArrowheads="1"/>
          </p:cNvSpPr>
          <p:nvPr/>
        </p:nvSpPr>
        <p:spPr bwMode="auto">
          <a:xfrm>
            <a:off x="5710238" y="3989388"/>
            <a:ext cx="35274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fr-FR" altLang="fr-FR" sz="1400"/>
              <a:t>Randonnées raquettes avec guide de haute montagne</a:t>
            </a:r>
          </a:p>
        </p:txBody>
      </p:sp>
      <p:sp>
        <p:nvSpPr>
          <p:cNvPr id="9223" name="Text Box 11"/>
          <p:cNvSpPr txBox="1">
            <a:spLocks noChangeArrowheads="1"/>
          </p:cNvSpPr>
          <p:nvPr/>
        </p:nvSpPr>
        <p:spPr bwMode="auto">
          <a:xfrm>
            <a:off x="5986463" y="4932363"/>
            <a:ext cx="30241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fr-FR" altLang="fr-FR" sz="1400"/>
              <a:t>Activités du lundi au vendredi de 9h00 à 17h00</a:t>
            </a:r>
          </a:p>
        </p:txBody>
      </p:sp>
      <p:pic>
        <p:nvPicPr>
          <p:cNvPr id="3" name="Image 2"/>
          <p:cNvPicPr>
            <a:picLocks noChangeAspect="1"/>
          </p:cNvPicPr>
          <p:nvPr/>
        </p:nvPicPr>
        <p:blipFill>
          <a:blip r:embed="rId3"/>
          <a:stretch>
            <a:fillRect/>
          </a:stretch>
        </p:blipFill>
        <p:spPr>
          <a:xfrm>
            <a:off x="468313" y="1656152"/>
            <a:ext cx="5524451" cy="3590473"/>
          </a:xfrm>
          <a:prstGeom prst="rect">
            <a:avLst/>
          </a:prstGeom>
        </p:spPr>
      </p:pic>
      <p:sp>
        <p:nvSpPr>
          <p:cNvPr id="8" name="ZoneTexte 7"/>
          <p:cNvSpPr txBox="1"/>
          <p:nvPr/>
        </p:nvSpPr>
        <p:spPr>
          <a:xfrm>
            <a:off x="2359981" y="1482424"/>
            <a:ext cx="2743200" cy="276999"/>
          </a:xfrm>
          <a:prstGeom prst="rect">
            <a:avLst/>
          </a:prstGeom>
        </p:spPr>
        <p:txBody>
          <a:bodyPr rtlCol="0">
            <a:spAutoFit/>
          </a:bodyPr>
          <a:lstStyle/>
          <a:p>
            <a:pPr algn="ctr"/>
            <a:r>
              <a:rPr lang="fr-FR" dirty="0"/>
              <a:t>Exemple de rotation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777875"/>
          </a:xfrm>
        </p:spPr>
        <p:txBody>
          <a:bodyPr/>
          <a:lstStyle/>
          <a:p>
            <a:pPr eaLnBrk="1" hangingPunct="1"/>
            <a:r>
              <a:rPr lang="fr-FR" altLang="fr-FR" sz="4000" b="1" smtClean="0"/>
              <a:t>Les règles de vie</a:t>
            </a:r>
          </a:p>
        </p:txBody>
      </p:sp>
      <p:sp>
        <p:nvSpPr>
          <p:cNvPr id="10243" name="Rectangle 4"/>
          <p:cNvSpPr>
            <a:spLocks noChangeArrowheads="1"/>
          </p:cNvSpPr>
          <p:nvPr/>
        </p:nvSpPr>
        <p:spPr bwMode="auto">
          <a:xfrm>
            <a:off x="539750" y="1268413"/>
            <a:ext cx="8135938" cy="5072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1600" dirty="0"/>
              <a:t>Afin que le séjour se passe le mieux possible, vous comprendrez que nous sommes obligés d’être vigilants sur certains points :</a:t>
            </a:r>
          </a:p>
          <a:p>
            <a:pPr eaLnBrk="1" hangingPunct="1">
              <a:spcBef>
                <a:spcPct val="0"/>
              </a:spcBef>
              <a:buFontTx/>
              <a:buNone/>
            </a:pPr>
            <a:r>
              <a:rPr lang="fr-FR" altLang="fr-FR" sz="1600" dirty="0"/>
              <a:t> </a:t>
            </a:r>
          </a:p>
          <a:p>
            <a:pPr eaLnBrk="1" hangingPunct="1">
              <a:spcBef>
                <a:spcPct val="0"/>
              </a:spcBef>
              <a:buFontTx/>
              <a:buNone/>
            </a:pPr>
            <a:r>
              <a:rPr lang="fr-FR" altLang="fr-FR" sz="1600" dirty="0"/>
              <a:t>	* La consommation de cigarettes ou d’alcool est absolument interdite.</a:t>
            </a:r>
          </a:p>
          <a:p>
            <a:pPr eaLnBrk="1" hangingPunct="1">
              <a:spcBef>
                <a:spcPct val="0"/>
              </a:spcBef>
              <a:buFontTx/>
              <a:buNone/>
            </a:pPr>
            <a:r>
              <a:rPr lang="fr-FR" altLang="fr-FR" sz="1600" dirty="0"/>
              <a:t>	* Les téléphones portables seront éteints pendant la pratique du ski et confiés 	aux adultes de 22h00 à 8h00.</a:t>
            </a:r>
          </a:p>
          <a:p>
            <a:pPr eaLnBrk="1" hangingPunct="1">
              <a:spcBef>
                <a:spcPct val="0"/>
              </a:spcBef>
              <a:buFontTx/>
              <a:buNone/>
            </a:pPr>
            <a:r>
              <a:rPr lang="fr-FR" altLang="fr-FR" sz="1600" dirty="0"/>
              <a:t>	* Le respect des horaires des repas annoncés en début de séjour.</a:t>
            </a:r>
          </a:p>
          <a:p>
            <a:pPr eaLnBrk="1" hangingPunct="1">
              <a:spcBef>
                <a:spcPct val="0"/>
              </a:spcBef>
              <a:buFontTx/>
              <a:buNone/>
            </a:pPr>
            <a:r>
              <a:rPr lang="fr-FR" altLang="fr-FR" sz="1600" dirty="0"/>
              <a:t>	* Le respect du matériel mis à disposition ( Toute dégradation sera facturée aux 	parents).</a:t>
            </a:r>
          </a:p>
          <a:p>
            <a:pPr eaLnBrk="1" hangingPunct="1">
              <a:spcBef>
                <a:spcPct val="0"/>
              </a:spcBef>
              <a:buFontTx/>
              <a:buNone/>
            </a:pPr>
            <a:r>
              <a:rPr lang="fr-FR" altLang="fr-FR" sz="1600" dirty="0"/>
              <a:t>	* Le respect du sommeil des autres participants au stage.</a:t>
            </a:r>
          </a:p>
          <a:p>
            <a:pPr eaLnBrk="1" hangingPunct="1">
              <a:spcBef>
                <a:spcPct val="0"/>
              </a:spcBef>
              <a:buFontTx/>
              <a:buNone/>
            </a:pPr>
            <a:r>
              <a:rPr lang="fr-FR" altLang="fr-FR" sz="1600" dirty="0"/>
              <a:t>	* Le respect du personnel.</a:t>
            </a:r>
          </a:p>
          <a:p>
            <a:pPr eaLnBrk="1" hangingPunct="1">
              <a:spcBef>
                <a:spcPct val="0"/>
              </a:spcBef>
              <a:buFontTx/>
              <a:buNone/>
            </a:pPr>
            <a:r>
              <a:rPr lang="fr-FR" altLang="fr-FR" sz="1600" dirty="0"/>
              <a:t>	* Le respect des consignes de sécurité lors de la pratique des cours de ski et 	des randonnées en raquette.</a:t>
            </a:r>
          </a:p>
          <a:p>
            <a:pPr eaLnBrk="1" hangingPunct="1">
              <a:spcBef>
                <a:spcPct val="0"/>
              </a:spcBef>
              <a:buFontTx/>
              <a:buNone/>
            </a:pPr>
            <a:r>
              <a:rPr lang="fr-FR" altLang="fr-FR" sz="1600" dirty="0"/>
              <a:t>	* ….</a:t>
            </a:r>
            <a:r>
              <a:rPr lang="fr-FR" altLang="fr-FR" sz="1600" dirty="0" err="1"/>
              <a:t>etc</a:t>
            </a:r>
            <a:r>
              <a:rPr lang="fr-FR" altLang="fr-FR" sz="1600" dirty="0"/>
              <a:t>….</a:t>
            </a:r>
          </a:p>
          <a:p>
            <a:pPr eaLnBrk="1" hangingPunct="1">
              <a:spcBef>
                <a:spcPct val="0"/>
              </a:spcBef>
              <a:buFontTx/>
              <a:buNone/>
            </a:pPr>
            <a:r>
              <a:rPr lang="fr-FR" altLang="fr-FR" sz="1600" dirty="0"/>
              <a:t> </a:t>
            </a:r>
          </a:p>
          <a:p>
            <a:pPr algn="just" eaLnBrk="1" hangingPunct="1">
              <a:spcBef>
                <a:spcPct val="0"/>
              </a:spcBef>
              <a:buFontTx/>
              <a:buNone/>
            </a:pPr>
            <a:r>
              <a:rPr lang="fr-FR" altLang="fr-FR" sz="1600" dirty="0"/>
              <a:t>	Nous vous rappelons que ce séjour se déroule dans le cadre scolaire et que les enseignants se réservent donc le droit en cas d’indiscipline de dispenser le(s) élèves(s) concerné(s) de la sortie du soir, de ski durant une 1/2 journée ou une journée voire en cas de faute grave de convoquer le(s) élève(s) devant le conseil de discipline de l’établissement. (Application du règlement intérieur)</a:t>
            </a:r>
          </a:p>
          <a:p>
            <a:pPr eaLnBrk="1" hangingPunct="1">
              <a:spcBef>
                <a:spcPct val="0"/>
              </a:spcBef>
              <a:buFontTx/>
              <a:buNone/>
            </a:pPr>
            <a:r>
              <a:rPr lang="fr-FR" altLang="fr-FR" sz="1200" dirty="0"/>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642</TotalTime>
  <Words>747</Words>
  <Application>Microsoft Office PowerPoint</Application>
  <PresentationFormat>Affichage à l'écran (4:3)</PresentationFormat>
  <Paragraphs>116</Paragraphs>
  <Slides>13</Slides>
  <Notes>13</Notes>
  <HiddenSlides>0</HiddenSlides>
  <MMClips>0</MMClips>
  <ScaleCrop>false</ScaleCrop>
  <HeadingPairs>
    <vt:vector size="4" baseType="variant">
      <vt:variant>
        <vt:lpstr>Thème</vt:lpstr>
      </vt:variant>
      <vt:variant>
        <vt:i4>1</vt:i4>
      </vt:variant>
      <vt:variant>
        <vt:lpstr>Titres des diapositives</vt:lpstr>
      </vt:variant>
      <vt:variant>
        <vt:i4>13</vt:i4>
      </vt:variant>
    </vt:vector>
  </HeadingPairs>
  <TitlesOfParts>
    <vt:vector size="14" baseType="lpstr">
      <vt:lpstr>Default Design</vt:lpstr>
      <vt:lpstr>Séjour Aux Deux-Alpes</vt:lpstr>
      <vt:lpstr>La station des Deux-Alpes</vt:lpstr>
      <vt:lpstr>L’hébergement</vt:lpstr>
      <vt:lpstr>Organisation et équipements </vt:lpstr>
      <vt:lpstr>Présentation PowerPoint</vt:lpstr>
      <vt:lpstr>Les activités</vt:lpstr>
      <vt:lpstr>Présentation PowerPoint</vt:lpstr>
      <vt:lpstr>Présentation PowerPoint</vt:lpstr>
      <vt:lpstr>Les règles de vie</vt:lpstr>
      <vt:lpstr>Quelques précisions</vt:lpstr>
      <vt:lpstr>Bagages</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SEJOUR MONTAGNE AUX DEUX-ALPES</dc:title>
  <dc:creator>ARNAUD</dc:creator>
  <cp:lastModifiedBy>Raphaël LALIS</cp:lastModifiedBy>
  <cp:revision>30</cp:revision>
  <dcterms:created xsi:type="dcterms:W3CDTF">2010-01-13T15:16:56Z</dcterms:created>
  <dcterms:modified xsi:type="dcterms:W3CDTF">2016-01-08T12:16:56Z</dcterms:modified>
</cp:coreProperties>
</file>